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1"/>
  </p:notesMasterIdLst>
  <p:sldIdLst>
    <p:sldId id="256" r:id="rId3"/>
    <p:sldId id="10261" r:id="rId4"/>
    <p:sldId id="10262" r:id="rId5"/>
    <p:sldId id="10263" r:id="rId6"/>
    <p:sldId id="10239" r:id="rId7"/>
    <p:sldId id="10247" r:id="rId8"/>
    <p:sldId id="10265" r:id="rId9"/>
    <p:sldId id="10243" r:id="rId10"/>
    <p:sldId id="258" r:id="rId11"/>
    <p:sldId id="259" r:id="rId12"/>
    <p:sldId id="10348" r:id="rId13"/>
    <p:sldId id="10285" r:id="rId14"/>
    <p:sldId id="10286" r:id="rId15"/>
    <p:sldId id="10288" r:id="rId16"/>
    <p:sldId id="10282" r:id="rId17"/>
    <p:sldId id="10287" r:id="rId18"/>
    <p:sldId id="10272" r:id="rId19"/>
    <p:sldId id="10280" r:id="rId20"/>
    <p:sldId id="10246" r:id="rId21"/>
    <p:sldId id="10347" r:id="rId22"/>
    <p:sldId id="10308" r:id="rId23"/>
    <p:sldId id="10349" r:id="rId24"/>
    <p:sldId id="10350" r:id="rId25"/>
    <p:sldId id="10351" r:id="rId26"/>
    <p:sldId id="10352" r:id="rId27"/>
    <p:sldId id="10353" r:id="rId28"/>
    <p:sldId id="264" r:id="rId29"/>
    <p:sldId id="266" r:id="rId30"/>
  </p:sldIdLst>
  <p:sldSz cx="20104100" cy="1146175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A61"/>
    <a:srgbClr val="FEED3D"/>
    <a:srgbClr val="FA66BE"/>
    <a:srgbClr val="458DFF"/>
    <a:srgbClr val="CE64FE"/>
    <a:srgbClr val="FE6B66"/>
    <a:srgbClr val="FFAF62"/>
    <a:srgbClr val="E1CD1A"/>
    <a:srgbClr val="F3F4F1"/>
    <a:srgbClr val="598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21"/>
    <p:restoredTop sz="96296"/>
  </p:normalViewPr>
  <p:slideViewPr>
    <p:cSldViewPr>
      <p:cViewPr varScale="1">
        <p:scale>
          <a:sx n="50" d="100"/>
          <a:sy n="50" d="100"/>
        </p:scale>
        <p:origin x="259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0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825"/>
          </a:xfrm>
          <a:prstGeom prst="rect">
            <a:avLst/>
          </a:prstGeom>
        </p:spPr>
        <p:txBody>
          <a:bodyPr vert="horz" lIns="48445" tIns="24222" rIns="48445" bIns="24222" rtlCol="0"/>
          <a:lstStyle>
            <a:lvl1pPr algn="l">
              <a:defRPr sz="6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825"/>
          </a:xfrm>
          <a:prstGeom prst="rect">
            <a:avLst/>
          </a:prstGeom>
        </p:spPr>
        <p:txBody>
          <a:bodyPr vert="horz" lIns="48445" tIns="24222" rIns="48445" bIns="24222" rtlCol="0"/>
          <a:lstStyle>
            <a:lvl1pPr algn="r">
              <a:defRPr sz="600"/>
            </a:lvl1pPr>
          </a:lstStyle>
          <a:p>
            <a:fld id="{DB195563-3022-3C4C-9982-A689B825FF0E}" type="datetimeFigureOut">
              <a:rPr lang="pt-BR" smtClean="0"/>
              <a:t>23/09/2025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4338" y="850900"/>
            <a:ext cx="401796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445" tIns="24222" rIns="48445" bIns="2422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351" y="3271734"/>
            <a:ext cx="7941937" cy="2676702"/>
          </a:xfrm>
          <a:prstGeom prst="rect">
            <a:avLst/>
          </a:prstGeom>
        </p:spPr>
        <p:txBody>
          <a:bodyPr vert="horz" lIns="48445" tIns="24222" rIns="48445" bIns="24222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850"/>
            <a:ext cx="4301752" cy="340825"/>
          </a:xfrm>
          <a:prstGeom prst="rect">
            <a:avLst/>
          </a:prstGeom>
        </p:spPr>
        <p:txBody>
          <a:bodyPr vert="horz" lIns="48445" tIns="24222" rIns="48445" bIns="24222" rtlCol="0" anchor="b"/>
          <a:lstStyle>
            <a:lvl1pPr algn="l">
              <a:defRPr sz="6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535" y="6456850"/>
            <a:ext cx="4301752" cy="340825"/>
          </a:xfrm>
          <a:prstGeom prst="rect">
            <a:avLst/>
          </a:prstGeom>
        </p:spPr>
        <p:txBody>
          <a:bodyPr vert="horz" lIns="48445" tIns="24222" rIns="48445" bIns="24222" rtlCol="0" anchor="b"/>
          <a:lstStyle>
            <a:lvl1pPr algn="r">
              <a:defRPr sz="600"/>
            </a:lvl1pPr>
          </a:lstStyle>
          <a:p>
            <a:fld id="{13B9032B-3865-8844-AA0B-882465C9FA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96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perspectiva condiciona a forma como algo é percebido.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9032B-3865-8844-AA0B-882465C9FAB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03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desafio está em desenvolver requisitos de qualidade que não sejam apenas </a:t>
            </a:r>
            <a:r>
              <a:rPr lang="pt-BR" b="1" dirty="0"/>
              <a:t>tecnicamente válidos</a:t>
            </a:r>
            <a:r>
              <a:rPr lang="pt-BR" dirty="0"/>
              <a:t>, mas também </a:t>
            </a:r>
            <a:r>
              <a:rPr lang="pt-BR" b="1" dirty="0"/>
              <a:t>percebidos como relevantes</a:t>
            </a:r>
            <a:r>
              <a:rPr lang="pt-BR" dirty="0"/>
              <a:t> por todos os envolvidos. A legitimação dos padrões de qualidade ocorre quando eles refletem as reais necessidades dos usuários e profissionais, ao mesmo tempo em que promovem sustentabilidade e inovação nos serviços.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9032B-3865-8844-AA0B-882465C9FAB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76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08D2D1-86BD-EB45-8D0C-10481F275846}" type="slidenum">
              <a:rPr lang="pt-BR" altLang="pt-BR" smtClean="0"/>
              <a:pPr>
                <a:defRPr/>
              </a:pPr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016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35426"/>
            <a:ext cx="17088486" cy="23949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1" i="0">
                <a:solidFill>
                  <a:srgbClr val="F6F5F4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86576"/>
            <a:ext cx="14072870" cy="2851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rgbClr val="575B5C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F6F5F4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575B5C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F6F5F4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23058"/>
            <a:ext cx="8745284" cy="7527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23058"/>
            <a:ext cx="8745284" cy="7527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F6F5F4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533E000F-AC40-3942-BD81-F13875A3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606278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EB152-5713-7041-98AB-EBF6ACFA9E5A}" type="datetimeFigureOut">
              <a:rPr lang="pt-BR"/>
              <a:pPr>
                <a:defRPr/>
              </a:pPr>
              <a:t>23/09/2025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2A2CD249-D04C-5B45-8675-61DF812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606278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36FF1EB4-62AA-5E4F-83F5-110C51CD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606278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F54A8-415B-A842-920C-B96C059062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716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F6F5F4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37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"/>
            <a:ext cx="20104735" cy="11442065"/>
          </a:xfrm>
          <a:custGeom>
            <a:avLst/>
            <a:gdLst/>
            <a:ahLst/>
            <a:cxnLst/>
            <a:rect l="l" t="t" r="r" b="b"/>
            <a:pathLst>
              <a:path w="20104735" h="11442065">
                <a:moveTo>
                  <a:pt x="20104130" y="0"/>
                </a:moveTo>
                <a:lnTo>
                  <a:pt x="0" y="0"/>
                </a:lnTo>
                <a:lnTo>
                  <a:pt x="0" y="11441954"/>
                </a:lnTo>
                <a:lnTo>
                  <a:pt x="20104130" y="11441954"/>
                </a:lnTo>
                <a:lnTo>
                  <a:pt x="20104130" y="0"/>
                </a:lnTo>
                <a:close/>
              </a:path>
            </a:pathLst>
          </a:custGeom>
          <a:solidFill>
            <a:srgbClr val="F6F5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967496" y="17"/>
            <a:ext cx="14137005" cy="1619264"/>
          </a:xfrm>
          <a:custGeom>
            <a:avLst/>
            <a:gdLst/>
            <a:ahLst/>
            <a:cxnLst/>
            <a:rect l="l" t="t" r="r" b="b"/>
            <a:pathLst>
              <a:path w="14137005" h="2711450">
                <a:moveTo>
                  <a:pt x="14136602" y="0"/>
                </a:moveTo>
                <a:lnTo>
                  <a:pt x="0" y="0"/>
                </a:lnTo>
                <a:lnTo>
                  <a:pt x="0" y="1042536"/>
                </a:lnTo>
                <a:lnTo>
                  <a:pt x="686" y="1090877"/>
                </a:lnTo>
                <a:lnTo>
                  <a:pt x="2734" y="1138876"/>
                </a:lnTo>
                <a:lnTo>
                  <a:pt x="6125" y="1186517"/>
                </a:lnTo>
                <a:lnTo>
                  <a:pt x="10839" y="1233779"/>
                </a:lnTo>
                <a:lnTo>
                  <a:pt x="16859" y="1280645"/>
                </a:lnTo>
                <a:lnTo>
                  <a:pt x="24166" y="1327095"/>
                </a:lnTo>
                <a:lnTo>
                  <a:pt x="32741" y="1373113"/>
                </a:lnTo>
                <a:lnTo>
                  <a:pt x="42566" y="1418678"/>
                </a:lnTo>
                <a:lnTo>
                  <a:pt x="53622" y="1463772"/>
                </a:lnTo>
                <a:lnTo>
                  <a:pt x="65891" y="1508377"/>
                </a:lnTo>
                <a:lnTo>
                  <a:pt x="79354" y="1552475"/>
                </a:lnTo>
                <a:lnTo>
                  <a:pt x="93993" y="1596046"/>
                </a:lnTo>
                <a:lnTo>
                  <a:pt x="109788" y="1639072"/>
                </a:lnTo>
                <a:lnTo>
                  <a:pt x="126723" y="1681535"/>
                </a:lnTo>
                <a:lnTo>
                  <a:pt x="144777" y="1723416"/>
                </a:lnTo>
                <a:lnTo>
                  <a:pt x="163932" y="1764696"/>
                </a:lnTo>
                <a:lnTo>
                  <a:pt x="184171" y="1805358"/>
                </a:lnTo>
                <a:lnTo>
                  <a:pt x="205473" y="1845381"/>
                </a:lnTo>
                <a:lnTo>
                  <a:pt x="227822" y="1884749"/>
                </a:lnTo>
                <a:lnTo>
                  <a:pt x="251197" y="1923441"/>
                </a:lnTo>
                <a:lnTo>
                  <a:pt x="275582" y="1961441"/>
                </a:lnTo>
                <a:lnTo>
                  <a:pt x="300956" y="1998729"/>
                </a:lnTo>
                <a:lnTo>
                  <a:pt x="327302" y="2035286"/>
                </a:lnTo>
                <a:lnTo>
                  <a:pt x="354601" y="2071094"/>
                </a:lnTo>
                <a:lnTo>
                  <a:pt x="382834" y="2106135"/>
                </a:lnTo>
                <a:lnTo>
                  <a:pt x="411983" y="2140390"/>
                </a:lnTo>
                <a:lnTo>
                  <a:pt x="442030" y="2173840"/>
                </a:lnTo>
                <a:lnTo>
                  <a:pt x="472955" y="2206467"/>
                </a:lnTo>
                <a:lnTo>
                  <a:pt x="504741" y="2238253"/>
                </a:lnTo>
                <a:lnTo>
                  <a:pt x="537368" y="2269178"/>
                </a:lnTo>
                <a:lnTo>
                  <a:pt x="570818" y="2299224"/>
                </a:lnTo>
                <a:lnTo>
                  <a:pt x="605073" y="2328373"/>
                </a:lnTo>
                <a:lnTo>
                  <a:pt x="640114" y="2356606"/>
                </a:lnTo>
                <a:lnTo>
                  <a:pt x="675922" y="2383905"/>
                </a:lnTo>
                <a:lnTo>
                  <a:pt x="712480" y="2410251"/>
                </a:lnTo>
                <a:lnTo>
                  <a:pt x="749767" y="2435625"/>
                </a:lnTo>
                <a:lnTo>
                  <a:pt x="787767" y="2460009"/>
                </a:lnTo>
                <a:lnTo>
                  <a:pt x="826459" y="2483385"/>
                </a:lnTo>
                <a:lnTo>
                  <a:pt x="865827" y="2505733"/>
                </a:lnTo>
                <a:lnTo>
                  <a:pt x="905851" y="2527036"/>
                </a:lnTo>
                <a:lnTo>
                  <a:pt x="946512" y="2547274"/>
                </a:lnTo>
                <a:lnTo>
                  <a:pt x="987792" y="2566429"/>
                </a:lnTo>
                <a:lnTo>
                  <a:pt x="1029673" y="2584483"/>
                </a:lnTo>
                <a:lnTo>
                  <a:pt x="1072136" y="2601417"/>
                </a:lnTo>
                <a:lnTo>
                  <a:pt x="1115162" y="2617213"/>
                </a:lnTo>
                <a:lnTo>
                  <a:pt x="1158733" y="2631852"/>
                </a:lnTo>
                <a:lnTo>
                  <a:pt x="1202830" y="2645315"/>
                </a:lnTo>
                <a:lnTo>
                  <a:pt x="1247435" y="2657583"/>
                </a:lnTo>
                <a:lnTo>
                  <a:pt x="1292529" y="2668640"/>
                </a:lnTo>
                <a:lnTo>
                  <a:pt x="1338094" y="2678464"/>
                </a:lnTo>
                <a:lnTo>
                  <a:pt x="1384111" y="2687039"/>
                </a:lnTo>
                <a:lnTo>
                  <a:pt x="1430562" y="2694346"/>
                </a:lnTo>
                <a:lnTo>
                  <a:pt x="1477427" y="2700366"/>
                </a:lnTo>
                <a:lnTo>
                  <a:pt x="1524689" y="2705080"/>
                </a:lnTo>
                <a:lnTo>
                  <a:pt x="1572329" y="2708471"/>
                </a:lnTo>
                <a:lnTo>
                  <a:pt x="1620328" y="2710519"/>
                </a:lnTo>
                <a:lnTo>
                  <a:pt x="1668668" y="2711205"/>
                </a:lnTo>
                <a:lnTo>
                  <a:pt x="14136602" y="2711205"/>
                </a:lnTo>
                <a:lnTo>
                  <a:pt x="14136602" y="0"/>
                </a:lnTo>
                <a:close/>
              </a:path>
            </a:pathLst>
          </a:custGeom>
          <a:solidFill>
            <a:srgbClr val="316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2491" y="878652"/>
            <a:ext cx="3286031" cy="14082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12443" y="472662"/>
            <a:ext cx="5460372" cy="1619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1" i="0">
                <a:solidFill>
                  <a:srgbClr val="F6F5F4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9055" y="3804508"/>
            <a:ext cx="8311515" cy="5879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rgbClr val="575B5C"/>
                </a:solidFill>
                <a:latin typeface="Raleway"/>
                <a:cs typeface="Ralew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606278"/>
            <a:ext cx="6433312" cy="57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606278"/>
            <a:ext cx="4623943" cy="57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606278"/>
            <a:ext cx="4623943" cy="57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603" y="306001"/>
            <a:ext cx="9046845" cy="1273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782939"/>
            <a:ext cx="9046845" cy="5042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603" y="7082230"/>
            <a:ext cx="2345478" cy="4068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4451" y="7082230"/>
            <a:ext cx="3183149" cy="4068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3969" y="7082230"/>
            <a:ext cx="2345478" cy="4068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17/06/relationships/model3d" Target="../media/model3d2.glb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ona.com.br/" TargetMode="External"/><Relationship Id="rId5" Type="http://schemas.openxmlformats.org/officeDocument/2006/relationships/hyperlink" Target="mailto:ona@ona.org.br" TargetMode="Externa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925921"/>
            <a:ext cx="20034250" cy="2476500"/>
          </a:xfrm>
          <a:custGeom>
            <a:avLst/>
            <a:gdLst/>
            <a:ahLst/>
            <a:cxnLst/>
            <a:rect l="l" t="t" r="r" b="b"/>
            <a:pathLst>
              <a:path w="20034250" h="2476500">
                <a:moveTo>
                  <a:pt x="0" y="2476087"/>
                </a:moveTo>
                <a:lnTo>
                  <a:pt x="20033918" y="2476087"/>
                </a:lnTo>
                <a:lnTo>
                  <a:pt x="20033918" y="0"/>
                </a:lnTo>
                <a:lnTo>
                  <a:pt x="0" y="0"/>
                </a:lnTo>
                <a:lnTo>
                  <a:pt x="0" y="2476087"/>
                </a:lnTo>
                <a:close/>
              </a:path>
            </a:pathLst>
          </a:custGeom>
          <a:solidFill>
            <a:srgbClr val="F6F5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4"/>
            <a:ext cx="20104735" cy="11402060"/>
            <a:chOff x="0" y="14"/>
            <a:chExt cx="20104735" cy="11402060"/>
          </a:xfrm>
        </p:grpSpPr>
        <p:sp>
          <p:nvSpPr>
            <p:cNvPr id="4" name="object 4"/>
            <p:cNvSpPr/>
            <p:nvPr/>
          </p:nvSpPr>
          <p:spPr>
            <a:xfrm>
              <a:off x="0" y="14"/>
              <a:ext cx="20034250" cy="8013700"/>
            </a:xfrm>
            <a:custGeom>
              <a:avLst/>
              <a:gdLst/>
              <a:ahLst/>
              <a:cxnLst/>
              <a:rect l="l" t="t" r="r" b="b"/>
              <a:pathLst>
                <a:path w="20034250" h="8013700">
                  <a:moveTo>
                    <a:pt x="0" y="8013458"/>
                  </a:moveTo>
                  <a:lnTo>
                    <a:pt x="20033918" y="8013458"/>
                  </a:lnTo>
                  <a:lnTo>
                    <a:pt x="20033918" y="0"/>
                  </a:lnTo>
                  <a:lnTo>
                    <a:pt x="0" y="0"/>
                  </a:lnTo>
                  <a:lnTo>
                    <a:pt x="0" y="8013458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013473"/>
              <a:ext cx="20034250" cy="912494"/>
            </a:xfrm>
            <a:custGeom>
              <a:avLst/>
              <a:gdLst/>
              <a:ahLst/>
              <a:cxnLst/>
              <a:rect l="l" t="t" r="r" b="b"/>
              <a:pathLst>
                <a:path w="20034250" h="912495">
                  <a:moveTo>
                    <a:pt x="20033918" y="0"/>
                  </a:moveTo>
                  <a:lnTo>
                    <a:pt x="0" y="0"/>
                  </a:lnTo>
                  <a:lnTo>
                    <a:pt x="0" y="912448"/>
                  </a:lnTo>
                  <a:lnTo>
                    <a:pt x="20033918" y="912448"/>
                  </a:lnTo>
                  <a:lnTo>
                    <a:pt x="20033918" y="0"/>
                  </a:lnTo>
                  <a:close/>
                </a:path>
              </a:pathLst>
            </a:custGeom>
            <a:solidFill>
              <a:srgbClr val="316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8063" y="2491133"/>
              <a:ext cx="9825861" cy="42110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16350" y="2468181"/>
              <a:ext cx="6187750" cy="89338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730931" y="5858580"/>
              <a:ext cx="958215" cy="4841875"/>
            </a:xfrm>
            <a:custGeom>
              <a:avLst/>
              <a:gdLst/>
              <a:ahLst/>
              <a:cxnLst/>
              <a:rect l="l" t="t" r="r" b="b"/>
              <a:pathLst>
                <a:path w="958215" h="4841875">
                  <a:moveTo>
                    <a:pt x="0" y="0"/>
                  </a:moveTo>
                  <a:lnTo>
                    <a:pt x="50681" y="1120596"/>
                  </a:lnTo>
                  <a:lnTo>
                    <a:pt x="86300" y="1762039"/>
                  </a:lnTo>
                  <a:lnTo>
                    <a:pt x="123711" y="2165445"/>
                  </a:lnTo>
                  <a:lnTo>
                    <a:pt x="179765" y="2571936"/>
                  </a:lnTo>
                  <a:lnTo>
                    <a:pt x="280877" y="3227094"/>
                  </a:lnTo>
                  <a:lnTo>
                    <a:pt x="402254" y="3973804"/>
                  </a:lnTo>
                  <a:lnTo>
                    <a:pt x="504194" y="4586929"/>
                  </a:lnTo>
                  <a:lnTo>
                    <a:pt x="546997" y="4841334"/>
                  </a:lnTo>
                  <a:lnTo>
                    <a:pt x="957703" y="4841334"/>
                  </a:lnTo>
                  <a:lnTo>
                    <a:pt x="878281" y="3883234"/>
                  </a:lnTo>
                  <a:lnTo>
                    <a:pt x="831396" y="3320346"/>
                  </a:lnTo>
                  <a:lnTo>
                    <a:pt x="798677" y="2933501"/>
                  </a:lnTo>
                  <a:lnTo>
                    <a:pt x="761755" y="2503528"/>
                  </a:lnTo>
                  <a:lnTo>
                    <a:pt x="734594" y="1785266"/>
                  </a:lnTo>
                  <a:lnTo>
                    <a:pt x="741537" y="980650"/>
                  </a:lnTo>
                  <a:lnTo>
                    <a:pt x="761306" y="325180"/>
                  </a:lnTo>
                  <a:lnTo>
                    <a:pt x="772624" y="54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0931" y="5858580"/>
              <a:ext cx="958215" cy="4841875"/>
            </a:xfrm>
            <a:custGeom>
              <a:avLst/>
              <a:gdLst/>
              <a:ahLst/>
              <a:cxnLst/>
              <a:rect l="l" t="t" r="r" b="b"/>
              <a:pathLst>
                <a:path w="958215" h="4841875">
                  <a:moveTo>
                    <a:pt x="0" y="0"/>
                  </a:moveTo>
                  <a:lnTo>
                    <a:pt x="50681" y="1120596"/>
                  </a:lnTo>
                  <a:lnTo>
                    <a:pt x="86300" y="1762039"/>
                  </a:lnTo>
                  <a:lnTo>
                    <a:pt x="123711" y="2165445"/>
                  </a:lnTo>
                  <a:lnTo>
                    <a:pt x="179765" y="2571936"/>
                  </a:lnTo>
                  <a:lnTo>
                    <a:pt x="280877" y="3227094"/>
                  </a:lnTo>
                  <a:lnTo>
                    <a:pt x="402254" y="3973804"/>
                  </a:lnTo>
                  <a:lnTo>
                    <a:pt x="504194" y="4586929"/>
                  </a:lnTo>
                  <a:lnTo>
                    <a:pt x="546997" y="4841334"/>
                  </a:lnTo>
                  <a:lnTo>
                    <a:pt x="957703" y="4841334"/>
                  </a:lnTo>
                  <a:lnTo>
                    <a:pt x="878281" y="3883234"/>
                  </a:lnTo>
                  <a:lnTo>
                    <a:pt x="831396" y="3320346"/>
                  </a:lnTo>
                  <a:lnTo>
                    <a:pt x="798677" y="2933501"/>
                  </a:lnTo>
                  <a:lnTo>
                    <a:pt x="761755" y="2503528"/>
                  </a:lnTo>
                  <a:lnTo>
                    <a:pt x="734594" y="1785266"/>
                  </a:lnTo>
                  <a:lnTo>
                    <a:pt x="741537" y="980650"/>
                  </a:lnTo>
                  <a:lnTo>
                    <a:pt x="761306" y="325180"/>
                  </a:lnTo>
                  <a:lnTo>
                    <a:pt x="772624" y="54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522660" y="10458182"/>
              <a:ext cx="2190115" cy="273685"/>
            </a:xfrm>
            <a:custGeom>
              <a:avLst/>
              <a:gdLst/>
              <a:ahLst/>
              <a:cxnLst/>
              <a:rect l="l" t="t" r="r" b="b"/>
              <a:pathLst>
                <a:path w="2190115" h="273684">
                  <a:moveTo>
                    <a:pt x="473011" y="130721"/>
                  </a:moveTo>
                  <a:lnTo>
                    <a:pt x="1841" y="0"/>
                  </a:lnTo>
                  <a:lnTo>
                    <a:pt x="0" y="159092"/>
                  </a:lnTo>
                  <a:lnTo>
                    <a:pt x="413600" y="273100"/>
                  </a:lnTo>
                  <a:lnTo>
                    <a:pt x="473011" y="130721"/>
                  </a:lnTo>
                  <a:close/>
                </a:path>
                <a:path w="2190115" h="273684">
                  <a:moveTo>
                    <a:pt x="2189848" y="105511"/>
                  </a:moveTo>
                  <a:lnTo>
                    <a:pt x="1648968" y="96215"/>
                  </a:lnTo>
                  <a:lnTo>
                    <a:pt x="1705952" y="250012"/>
                  </a:lnTo>
                  <a:lnTo>
                    <a:pt x="2189848" y="250012"/>
                  </a:lnTo>
                  <a:lnTo>
                    <a:pt x="2189848" y="105511"/>
                  </a:lnTo>
                  <a:close/>
                </a:path>
              </a:pathLst>
            </a:custGeom>
            <a:solidFill>
              <a:srgbClr val="598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63242" y="3064155"/>
              <a:ext cx="44450" cy="63500"/>
            </a:xfrm>
            <a:custGeom>
              <a:avLst/>
              <a:gdLst/>
              <a:ahLst/>
              <a:cxnLst/>
              <a:rect l="l" t="t" r="r" b="b"/>
              <a:pathLst>
                <a:path w="44450" h="63500">
                  <a:moveTo>
                    <a:pt x="30160" y="0"/>
                  </a:moveTo>
                  <a:lnTo>
                    <a:pt x="1522" y="26520"/>
                  </a:lnTo>
                  <a:lnTo>
                    <a:pt x="0" y="39251"/>
                  </a:lnTo>
                  <a:lnTo>
                    <a:pt x="1915" y="50416"/>
                  </a:lnTo>
                  <a:lnTo>
                    <a:pt x="6816" y="58847"/>
                  </a:lnTo>
                  <a:lnTo>
                    <a:pt x="14254" y="63377"/>
                  </a:lnTo>
                  <a:lnTo>
                    <a:pt x="22939" y="62924"/>
                  </a:lnTo>
                  <a:lnTo>
                    <a:pt x="31250" y="57774"/>
                  </a:lnTo>
                  <a:lnTo>
                    <a:pt x="38221" y="48796"/>
                  </a:lnTo>
                  <a:lnTo>
                    <a:pt x="42885" y="36857"/>
                  </a:lnTo>
                  <a:lnTo>
                    <a:pt x="44284" y="24125"/>
                  </a:lnTo>
                  <a:lnTo>
                    <a:pt x="42383" y="12960"/>
                  </a:lnTo>
                  <a:lnTo>
                    <a:pt x="37552" y="4529"/>
                  </a:lnTo>
                  <a:lnTo>
                    <a:pt x="30160" y="0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47085" y="3014147"/>
              <a:ext cx="121687" cy="2237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830785" y="2904578"/>
              <a:ext cx="365125" cy="147955"/>
            </a:xfrm>
            <a:custGeom>
              <a:avLst/>
              <a:gdLst/>
              <a:ahLst/>
              <a:cxnLst/>
              <a:rect l="l" t="t" r="r" b="b"/>
              <a:pathLst>
                <a:path w="365125" h="147955">
                  <a:moveTo>
                    <a:pt x="101422" y="9118"/>
                  </a:moveTo>
                  <a:lnTo>
                    <a:pt x="100622" y="6311"/>
                  </a:lnTo>
                  <a:lnTo>
                    <a:pt x="97167" y="1854"/>
                  </a:lnTo>
                  <a:lnTo>
                    <a:pt x="94640" y="393"/>
                  </a:lnTo>
                  <a:lnTo>
                    <a:pt x="91833" y="0"/>
                  </a:lnTo>
                  <a:lnTo>
                    <a:pt x="79209" y="25"/>
                  </a:lnTo>
                  <a:lnTo>
                    <a:pt x="31419" y="14782"/>
                  </a:lnTo>
                  <a:lnTo>
                    <a:pt x="1092" y="41490"/>
                  </a:lnTo>
                  <a:lnTo>
                    <a:pt x="0" y="44157"/>
                  </a:lnTo>
                  <a:lnTo>
                    <a:pt x="0" y="49695"/>
                  </a:lnTo>
                  <a:lnTo>
                    <a:pt x="9118" y="56997"/>
                  </a:lnTo>
                  <a:lnTo>
                    <a:pt x="11036" y="57226"/>
                  </a:lnTo>
                  <a:lnTo>
                    <a:pt x="12979" y="56984"/>
                  </a:lnTo>
                  <a:lnTo>
                    <a:pt x="16586" y="55587"/>
                  </a:lnTo>
                  <a:lnTo>
                    <a:pt x="18186" y="54470"/>
                  </a:lnTo>
                  <a:lnTo>
                    <a:pt x="26085" y="45580"/>
                  </a:lnTo>
                  <a:lnTo>
                    <a:pt x="33515" y="38989"/>
                  </a:lnTo>
                  <a:lnTo>
                    <a:pt x="69392" y="22631"/>
                  </a:lnTo>
                  <a:lnTo>
                    <a:pt x="89192" y="21196"/>
                  </a:lnTo>
                  <a:lnTo>
                    <a:pt x="91986" y="21437"/>
                  </a:lnTo>
                  <a:lnTo>
                    <a:pt x="94767" y="20612"/>
                  </a:lnTo>
                  <a:lnTo>
                    <a:pt x="99199" y="17183"/>
                  </a:lnTo>
                  <a:lnTo>
                    <a:pt x="100660" y="14693"/>
                  </a:lnTo>
                  <a:lnTo>
                    <a:pt x="101130" y="11925"/>
                  </a:lnTo>
                  <a:lnTo>
                    <a:pt x="101422" y="9118"/>
                  </a:lnTo>
                  <a:close/>
                </a:path>
                <a:path w="365125" h="147955">
                  <a:moveTo>
                    <a:pt x="364705" y="138620"/>
                  </a:moveTo>
                  <a:lnTo>
                    <a:pt x="343725" y="101244"/>
                  </a:lnTo>
                  <a:lnTo>
                    <a:pt x="302475" y="73177"/>
                  </a:lnTo>
                  <a:lnTo>
                    <a:pt x="289052" y="69189"/>
                  </a:lnTo>
                  <a:lnTo>
                    <a:pt x="287642" y="69189"/>
                  </a:lnTo>
                  <a:lnTo>
                    <a:pt x="277507" y="80746"/>
                  </a:lnTo>
                  <a:lnTo>
                    <a:pt x="278168" y="83616"/>
                  </a:lnTo>
                  <a:lnTo>
                    <a:pt x="281444" y="88290"/>
                  </a:lnTo>
                  <a:lnTo>
                    <a:pt x="283921" y="89890"/>
                  </a:lnTo>
                  <a:lnTo>
                    <a:pt x="286715" y="90398"/>
                  </a:lnTo>
                  <a:lnTo>
                    <a:pt x="296176" y="93497"/>
                  </a:lnTo>
                  <a:lnTo>
                    <a:pt x="328472" y="116052"/>
                  </a:lnTo>
                  <a:lnTo>
                    <a:pt x="344716" y="143141"/>
                  </a:lnTo>
                  <a:lnTo>
                    <a:pt x="345973" y="144741"/>
                  </a:lnTo>
                  <a:lnTo>
                    <a:pt x="349148" y="147078"/>
                  </a:lnTo>
                  <a:lnTo>
                    <a:pt x="351028" y="147777"/>
                  </a:lnTo>
                  <a:lnTo>
                    <a:pt x="353021" y="147929"/>
                  </a:lnTo>
                  <a:lnTo>
                    <a:pt x="354723" y="147929"/>
                  </a:lnTo>
                  <a:lnTo>
                    <a:pt x="356425" y="147662"/>
                  </a:lnTo>
                  <a:lnTo>
                    <a:pt x="358051" y="147142"/>
                  </a:lnTo>
                  <a:lnTo>
                    <a:pt x="360616" y="145973"/>
                  </a:lnTo>
                  <a:lnTo>
                    <a:pt x="362635" y="143865"/>
                  </a:lnTo>
                  <a:lnTo>
                    <a:pt x="364705" y="138620"/>
                  </a:lnTo>
                  <a:close/>
                </a:path>
              </a:pathLst>
            </a:custGeom>
            <a:solidFill>
              <a:srgbClr val="1C2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61103" y="10906760"/>
              <a:ext cx="118341" cy="1092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15890" y="10781746"/>
              <a:ext cx="131753" cy="1414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62492" y="4100480"/>
              <a:ext cx="641985" cy="1927225"/>
            </a:xfrm>
            <a:custGeom>
              <a:avLst/>
              <a:gdLst/>
              <a:ahLst/>
              <a:cxnLst/>
              <a:rect l="l" t="t" r="r" b="b"/>
              <a:pathLst>
                <a:path w="641984" h="1927225">
                  <a:moveTo>
                    <a:pt x="280246" y="0"/>
                  </a:moveTo>
                  <a:lnTo>
                    <a:pt x="0" y="193822"/>
                  </a:lnTo>
                  <a:lnTo>
                    <a:pt x="25221" y="232675"/>
                  </a:lnTo>
                  <a:lnTo>
                    <a:pt x="50800" y="272418"/>
                  </a:lnTo>
                  <a:lnTo>
                    <a:pt x="76522" y="312859"/>
                  </a:lnTo>
                  <a:lnTo>
                    <a:pt x="102171" y="353809"/>
                  </a:lnTo>
                  <a:lnTo>
                    <a:pt x="127630" y="395238"/>
                  </a:lnTo>
                  <a:lnTo>
                    <a:pt x="152533" y="436388"/>
                  </a:lnTo>
                  <a:lnTo>
                    <a:pt x="177226" y="477664"/>
                  </a:lnTo>
                  <a:lnTo>
                    <a:pt x="201562" y="518992"/>
                  </a:lnTo>
                  <a:lnTo>
                    <a:pt x="225492" y="560459"/>
                  </a:lnTo>
                  <a:lnTo>
                    <a:pt x="248965" y="602155"/>
                  </a:lnTo>
                  <a:lnTo>
                    <a:pt x="274529" y="647162"/>
                  </a:lnTo>
                  <a:lnTo>
                    <a:pt x="299268" y="692609"/>
                  </a:lnTo>
                  <a:lnTo>
                    <a:pt x="323176" y="738487"/>
                  </a:lnTo>
                  <a:lnTo>
                    <a:pt x="346250" y="784784"/>
                  </a:lnTo>
                  <a:lnTo>
                    <a:pt x="368482" y="831488"/>
                  </a:lnTo>
                  <a:lnTo>
                    <a:pt x="389867" y="878588"/>
                  </a:lnTo>
                  <a:lnTo>
                    <a:pt x="410400" y="926073"/>
                  </a:lnTo>
                  <a:lnTo>
                    <a:pt x="430076" y="973931"/>
                  </a:lnTo>
                  <a:lnTo>
                    <a:pt x="448888" y="1022151"/>
                  </a:lnTo>
                  <a:lnTo>
                    <a:pt x="461938" y="1061041"/>
                  </a:lnTo>
                  <a:lnTo>
                    <a:pt x="473267" y="1100364"/>
                  </a:lnTo>
                  <a:lnTo>
                    <a:pt x="476726" y="1112834"/>
                  </a:lnTo>
                  <a:lnTo>
                    <a:pt x="478582" y="1118927"/>
                  </a:lnTo>
                  <a:lnTo>
                    <a:pt x="481129" y="1135568"/>
                  </a:lnTo>
                  <a:lnTo>
                    <a:pt x="481978" y="1152337"/>
                  </a:lnTo>
                  <a:lnTo>
                    <a:pt x="481129" y="1169104"/>
                  </a:lnTo>
                  <a:lnTo>
                    <a:pt x="473994" y="1211282"/>
                  </a:lnTo>
                  <a:lnTo>
                    <a:pt x="461791" y="1261690"/>
                  </a:lnTo>
                  <a:lnTo>
                    <a:pt x="445732" y="1313084"/>
                  </a:lnTo>
                  <a:lnTo>
                    <a:pt x="427042" y="1366851"/>
                  </a:lnTo>
                  <a:lnTo>
                    <a:pt x="397455" y="1442240"/>
                  </a:lnTo>
                  <a:lnTo>
                    <a:pt x="377011" y="1490758"/>
                  </a:lnTo>
                  <a:lnTo>
                    <a:pt x="355611" y="1539382"/>
                  </a:lnTo>
                  <a:lnTo>
                    <a:pt x="333405" y="1588058"/>
                  </a:lnTo>
                  <a:lnTo>
                    <a:pt x="310543" y="1636732"/>
                  </a:lnTo>
                  <a:lnTo>
                    <a:pt x="287176" y="1685349"/>
                  </a:lnTo>
                  <a:lnTo>
                    <a:pt x="263455" y="1733854"/>
                  </a:lnTo>
                  <a:lnTo>
                    <a:pt x="239530" y="1782194"/>
                  </a:lnTo>
                  <a:lnTo>
                    <a:pt x="215551" y="1830315"/>
                  </a:lnTo>
                  <a:lnTo>
                    <a:pt x="353437" y="1927091"/>
                  </a:lnTo>
                  <a:lnTo>
                    <a:pt x="387372" y="1888377"/>
                  </a:lnTo>
                  <a:lnTo>
                    <a:pt x="420446" y="1848934"/>
                  </a:lnTo>
                  <a:lnTo>
                    <a:pt x="452646" y="1808777"/>
                  </a:lnTo>
                  <a:lnTo>
                    <a:pt x="483958" y="1767921"/>
                  </a:lnTo>
                  <a:lnTo>
                    <a:pt x="514369" y="1726383"/>
                  </a:lnTo>
                  <a:lnTo>
                    <a:pt x="544576" y="1683917"/>
                  </a:lnTo>
                  <a:lnTo>
                    <a:pt x="573770" y="1640765"/>
                  </a:lnTo>
                  <a:lnTo>
                    <a:pt x="601940" y="1596944"/>
                  </a:lnTo>
                  <a:lnTo>
                    <a:pt x="629076" y="1552472"/>
                  </a:lnTo>
                  <a:lnTo>
                    <a:pt x="641607" y="1530807"/>
                  </a:lnTo>
                  <a:lnTo>
                    <a:pt x="641607" y="634067"/>
                  </a:lnTo>
                  <a:lnTo>
                    <a:pt x="618373" y="582413"/>
                  </a:lnTo>
                  <a:lnTo>
                    <a:pt x="595698" y="534721"/>
                  </a:lnTo>
                  <a:lnTo>
                    <a:pt x="572076" y="487473"/>
                  </a:lnTo>
                  <a:lnTo>
                    <a:pt x="547513" y="440684"/>
                  </a:lnTo>
                  <a:lnTo>
                    <a:pt x="523127" y="395077"/>
                  </a:lnTo>
                  <a:lnTo>
                    <a:pt x="498571" y="350187"/>
                  </a:lnTo>
                  <a:lnTo>
                    <a:pt x="473429" y="305480"/>
                  </a:lnTo>
                  <a:lnTo>
                    <a:pt x="447637" y="261066"/>
                  </a:lnTo>
                  <a:lnTo>
                    <a:pt x="421043" y="216891"/>
                  </a:lnTo>
                  <a:lnTo>
                    <a:pt x="394056" y="173134"/>
                  </a:lnTo>
                  <a:lnTo>
                    <a:pt x="366904" y="129819"/>
                  </a:lnTo>
                  <a:lnTo>
                    <a:pt x="339166" y="86694"/>
                  </a:lnTo>
                  <a:lnTo>
                    <a:pt x="310420" y="43505"/>
                  </a:lnTo>
                  <a:lnTo>
                    <a:pt x="280246" y="0"/>
                  </a:lnTo>
                  <a:close/>
                </a:path>
              </a:pathLst>
            </a:custGeom>
            <a:solidFill>
              <a:srgbClr val="FAA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365176" y="3962537"/>
              <a:ext cx="739140" cy="923290"/>
            </a:xfrm>
            <a:custGeom>
              <a:avLst/>
              <a:gdLst/>
              <a:ahLst/>
              <a:cxnLst/>
              <a:rect l="l" t="t" r="r" b="b"/>
              <a:pathLst>
                <a:path w="739140" h="923289">
                  <a:moveTo>
                    <a:pt x="253160" y="0"/>
                  </a:moveTo>
                  <a:lnTo>
                    <a:pt x="211172" y="3175"/>
                  </a:lnTo>
                  <a:lnTo>
                    <a:pt x="172034" y="11127"/>
                  </a:lnTo>
                  <a:lnTo>
                    <a:pt x="103592" y="40592"/>
                  </a:lnTo>
                  <a:lnTo>
                    <a:pt x="50397" y="86864"/>
                  </a:lnTo>
                  <a:lnTo>
                    <a:pt x="15011" y="148410"/>
                  </a:lnTo>
                  <a:lnTo>
                    <a:pt x="0" y="223700"/>
                  </a:lnTo>
                  <a:lnTo>
                    <a:pt x="935" y="266020"/>
                  </a:lnTo>
                  <a:lnTo>
                    <a:pt x="7925" y="311201"/>
                  </a:lnTo>
                  <a:lnTo>
                    <a:pt x="21290" y="359052"/>
                  </a:lnTo>
                  <a:lnTo>
                    <a:pt x="41351" y="409381"/>
                  </a:lnTo>
                  <a:lnTo>
                    <a:pt x="110121" y="559243"/>
                  </a:lnTo>
                  <a:lnTo>
                    <a:pt x="160000" y="662696"/>
                  </a:lnTo>
                  <a:lnTo>
                    <a:pt x="215247" y="767889"/>
                  </a:lnTo>
                  <a:lnTo>
                    <a:pt x="300122" y="922972"/>
                  </a:lnTo>
                  <a:lnTo>
                    <a:pt x="738951" y="565553"/>
                  </a:lnTo>
                  <a:lnTo>
                    <a:pt x="706873" y="484517"/>
                  </a:lnTo>
                  <a:lnTo>
                    <a:pt x="620531" y="303057"/>
                  </a:lnTo>
                  <a:lnTo>
                    <a:pt x="494762" y="113643"/>
                  </a:lnTo>
                  <a:lnTo>
                    <a:pt x="344405" y="8742"/>
                  </a:lnTo>
                  <a:lnTo>
                    <a:pt x="297677" y="1791"/>
                  </a:lnTo>
                  <a:lnTo>
                    <a:pt x="253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365176" y="3962537"/>
              <a:ext cx="739140" cy="923290"/>
            </a:xfrm>
            <a:custGeom>
              <a:avLst/>
              <a:gdLst/>
              <a:ahLst/>
              <a:cxnLst/>
              <a:rect l="l" t="t" r="r" b="b"/>
              <a:pathLst>
                <a:path w="739140" h="923289">
                  <a:moveTo>
                    <a:pt x="253160" y="0"/>
                  </a:moveTo>
                  <a:lnTo>
                    <a:pt x="211172" y="3175"/>
                  </a:lnTo>
                  <a:lnTo>
                    <a:pt x="172034" y="11127"/>
                  </a:lnTo>
                  <a:lnTo>
                    <a:pt x="103592" y="40592"/>
                  </a:lnTo>
                  <a:lnTo>
                    <a:pt x="50397" y="86864"/>
                  </a:lnTo>
                  <a:lnTo>
                    <a:pt x="15011" y="148410"/>
                  </a:lnTo>
                  <a:lnTo>
                    <a:pt x="0" y="223700"/>
                  </a:lnTo>
                  <a:lnTo>
                    <a:pt x="935" y="266020"/>
                  </a:lnTo>
                  <a:lnTo>
                    <a:pt x="7925" y="311201"/>
                  </a:lnTo>
                  <a:lnTo>
                    <a:pt x="21290" y="359052"/>
                  </a:lnTo>
                  <a:lnTo>
                    <a:pt x="41351" y="409381"/>
                  </a:lnTo>
                  <a:lnTo>
                    <a:pt x="110121" y="559243"/>
                  </a:lnTo>
                  <a:lnTo>
                    <a:pt x="160000" y="662696"/>
                  </a:lnTo>
                  <a:lnTo>
                    <a:pt x="215247" y="767889"/>
                  </a:lnTo>
                  <a:lnTo>
                    <a:pt x="300122" y="922972"/>
                  </a:lnTo>
                  <a:lnTo>
                    <a:pt x="738951" y="565553"/>
                  </a:lnTo>
                  <a:lnTo>
                    <a:pt x="706873" y="484517"/>
                  </a:lnTo>
                  <a:lnTo>
                    <a:pt x="620531" y="303057"/>
                  </a:lnTo>
                  <a:lnTo>
                    <a:pt x="494762" y="113643"/>
                  </a:lnTo>
                  <a:lnTo>
                    <a:pt x="344405" y="8742"/>
                  </a:lnTo>
                  <a:lnTo>
                    <a:pt x="297677" y="1791"/>
                  </a:lnTo>
                  <a:lnTo>
                    <a:pt x="253160" y="0"/>
                  </a:lnTo>
                  <a:close/>
                </a:path>
              </a:pathLst>
            </a:custGeom>
            <a:solidFill>
              <a:srgbClr val="598658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368827" y="3899331"/>
              <a:ext cx="3441065" cy="3441065"/>
            </a:xfrm>
            <a:custGeom>
              <a:avLst/>
              <a:gdLst/>
              <a:ahLst/>
              <a:cxnLst/>
              <a:rect l="l" t="t" r="r" b="b"/>
              <a:pathLst>
                <a:path w="3441065" h="3441065">
                  <a:moveTo>
                    <a:pt x="285851" y="1330617"/>
                  </a:moveTo>
                  <a:lnTo>
                    <a:pt x="260540" y="1323594"/>
                  </a:lnTo>
                  <a:lnTo>
                    <a:pt x="214718" y="1488909"/>
                  </a:lnTo>
                  <a:lnTo>
                    <a:pt x="240004" y="1495920"/>
                  </a:lnTo>
                  <a:lnTo>
                    <a:pt x="285851" y="1330617"/>
                  </a:lnTo>
                  <a:close/>
                </a:path>
                <a:path w="3441065" h="3441065">
                  <a:moveTo>
                    <a:pt x="430860" y="807529"/>
                  </a:moveTo>
                  <a:lnTo>
                    <a:pt x="405549" y="800519"/>
                  </a:lnTo>
                  <a:lnTo>
                    <a:pt x="299554" y="1182763"/>
                  </a:lnTo>
                  <a:lnTo>
                    <a:pt x="324853" y="1189774"/>
                  </a:lnTo>
                  <a:lnTo>
                    <a:pt x="430860" y="807529"/>
                  </a:lnTo>
                  <a:close/>
                </a:path>
                <a:path w="3441065" h="3441065">
                  <a:moveTo>
                    <a:pt x="3440988" y="925550"/>
                  </a:moveTo>
                  <a:lnTo>
                    <a:pt x="3436988" y="881138"/>
                  </a:lnTo>
                  <a:lnTo>
                    <a:pt x="3426841" y="838200"/>
                  </a:lnTo>
                  <a:lnTo>
                    <a:pt x="3410877" y="797344"/>
                  </a:lnTo>
                  <a:lnTo>
                    <a:pt x="3389465" y="759155"/>
                  </a:lnTo>
                  <a:lnTo>
                    <a:pt x="3362909" y="724242"/>
                  </a:lnTo>
                  <a:lnTo>
                    <a:pt x="3331553" y="693191"/>
                  </a:lnTo>
                  <a:lnTo>
                    <a:pt x="3295739" y="666623"/>
                  </a:lnTo>
                  <a:lnTo>
                    <a:pt x="3255797" y="645121"/>
                  </a:lnTo>
                  <a:lnTo>
                    <a:pt x="3212071" y="629285"/>
                  </a:lnTo>
                  <a:lnTo>
                    <a:pt x="1016393" y="11760"/>
                  </a:lnTo>
                  <a:lnTo>
                    <a:pt x="970826" y="2476"/>
                  </a:lnTo>
                  <a:lnTo>
                    <a:pt x="925537" y="0"/>
                  </a:lnTo>
                  <a:lnTo>
                    <a:pt x="881126" y="4013"/>
                  </a:lnTo>
                  <a:lnTo>
                    <a:pt x="838187" y="14160"/>
                  </a:lnTo>
                  <a:lnTo>
                    <a:pt x="797331" y="30111"/>
                  </a:lnTo>
                  <a:lnTo>
                    <a:pt x="759142" y="51536"/>
                  </a:lnTo>
                  <a:lnTo>
                    <a:pt x="724230" y="78092"/>
                  </a:lnTo>
                  <a:lnTo>
                    <a:pt x="693191" y="109435"/>
                  </a:lnTo>
                  <a:lnTo>
                    <a:pt x="666623" y="145249"/>
                  </a:lnTo>
                  <a:lnTo>
                    <a:pt x="645121" y="185191"/>
                  </a:lnTo>
                  <a:lnTo>
                    <a:pt x="629285" y="228917"/>
                  </a:lnTo>
                  <a:lnTo>
                    <a:pt x="11747" y="2424607"/>
                  </a:lnTo>
                  <a:lnTo>
                    <a:pt x="2463" y="2470175"/>
                  </a:lnTo>
                  <a:lnTo>
                    <a:pt x="0" y="2515463"/>
                  </a:lnTo>
                  <a:lnTo>
                    <a:pt x="4000" y="2559875"/>
                  </a:lnTo>
                  <a:lnTo>
                    <a:pt x="14147" y="2602814"/>
                  </a:lnTo>
                  <a:lnTo>
                    <a:pt x="30111" y="2643670"/>
                  </a:lnTo>
                  <a:lnTo>
                    <a:pt x="51523" y="2681859"/>
                  </a:lnTo>
                  <a:lnTo>
                    <a:pt x="78079" y="2716771"/>
                  </a:lnTo>
                  <a:lnTo>
                    <a:pt x="109435" y="2747810"/>
                  </a:lnTo>
                  <a:lnTo>
                    <a:pt x="145249" y="2774378"/>
                  </a:lnTo>
                  <a:lnTo>
                    <a:pt x="185191" y="2795879"/>
                  </a:lnTo>
                  <a:lnTo>
                    <a:pt x="228917" y="2811716"/>
                  </a:lnTo>
                  <a:lnTo>
                    <a:pt x="2424595" y="3429241"/>
                  </a:lnTo>
                  <a:lnTo>
                    <a:pt x="2470162" y="3438525"/>
                  </a:lnTo>
                  <a:lnTo>
                    <a:pt x="2515451" y="3441001"/>
                  </a:lnTo>
                  <a:lnTo>
                    <a:pt x="2559862" y="3436988"/>
                  </a:lnTo>
                  <a:lnTo>
                    <a:pt x="2602801" y="3426841"/>
                  </a:lnTo>
                  <a:lnTo>
                    <a:pt x="2643657" y="3410889"/>
                  </a:lnTo>
                  <a:lnTo>
                    <a:pt x="2681846" y="3389465"/>
                  </a:lnTo>
                  <a:lnTo>
                    <a:pt x="2716758" y="3362909"/>
                  </a:lnTo>
                  <a:lnTo>
                    <a:pt x="2747797" y="3331565"/>
                  </a:lnTo>
                  <a:lnTo>
                    <a:pt x="2774365" y="3295751"/>
                  </a:lnTo>
                  <a:lnTo>
                    <a:pt x="2795867" y="3255822"/>
                  </a:lnTo>
                  <a:lnTo>
                    <a:pt x="2811703" y="3212096"/>
                  </a:lnTo>
                  <a:lnTo>
                    <a:pt x="3429241" y="1016406"/>
                  </a:lnTo>
                  <a:lnTo>
                    <a:pt x="3438525" y="970838"/>
                  </a:lnTo>
                  <a:lnTo>
                    <a:pt x="3440988" y="925550"/>
                  </a:lnTo>
                  <a:close/>
                </a:path>
              </a:pathLst>
            </a:custGeom>
            <a:solidFill>
              <a:srgbClr val="5986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020071" y="4477054"/>
              <a:ext cx="2173605" cy="2240280"/>
            </a:xfrm>
            <a:custGeom>
              <a:avLst/>
              <a:gdLst/>
              <a:ahLst/>
              <a:cxnLst/>
              <a:rect l="l" t="t" r="r" b="b"/>
              <a:pathLst>
                <a:path w="2173605" h="2240279">
                  <a:moveTo>
                    <a:pt x="571893" y="964501"/>
                  </a:moveTo>
                  <a:lnTo>
                    <a:pt x="556272" y="912952"/>
                  </a:lnTo>
                  <a:lnTo>
                    <a:pt x="517334" y="875741"/>
                  </a:lnTo>
                  <a:lnTo>
                    <a:pt x="118884" y="762254"/>
                  </a:lnTo>
                  <a:lnTo>
                    <a:pt x="99949" y="761568"/>
                  </a:lnTo>
                  <a:lnTo>
                    <a:pt x="81343" y="764247"/>
                  </a:lnTo>
                  <a:lnTo>
                    <a:pt x="32067" y="791108"/>
                  </a:lnTo>
                  <a:lnTo>
                    <a:pt x="3441" y="839216"/>
                  </a:lnTo>
                  <a:lnTo>
                    <a:pt x="0" y="876655"/>
                  </a:lnTo>
                  <a:lnTo>
                    <a:pt x="3289" y="895184"/>
                  </a:lnTo>
                  <a:lnTo>
                    <a:pt x="31750" y="943546"/>
                  </a:lnTo>
                  <a:lnTo>
                    <a:pt x="444766" y="1070622"/>
                  </a:lnTo>
                  <a:lnTo>
                    <a:pt x="472871" y="1074318"/>
                  </a:lnTo>
                  <a:lnTo>
                    <a:pt x="490880" y="1071575"/>
                  </a:lnTo>
                  <a:lnTo>
                    <a:pt x="538276" y="1046022"/>
                  </a:lnTo>
                  <a:lnTo>
                    <a:pt x="567029" y="1000480"/>
                  </a:lnTo>
                  <a:lnTo>
                    <a:pt x="571893" y="964501"/>
                  </a:lnTo>
                  <a:close/>
                </a:path>
                <a:path w="2173605" h="2240279">
                  <a:moveTo>
                    <a:pt x="618756" y="1476298"/>
                  </a:moveTo>
                  <a:lnTo>
                    <a:pt x="606729" y="1427695"/>
                  </a:lnTo>
                  <a:lnTo>
                    <a:pt x="571017" y="1392567"/>
                  </a:lnTo>
                  <a:lnTo>
                    <a:pt x="522058" y="1381366"/>
                  </a:lnTo>
                  <a:lnTo>
                    <a:pt x="505396" y="1383766"/>
                  </a:lnTo>
                  <a:lnTo>
                    <a:pt x="144640" y="1584629"/>
                  </a:lnTo>
                  <a:lnTo>
                    <a:pt x="112014" y="1615440"/>
                  </a:lnTo>
                  <a:lnTo>
                    <a:pt x="97904" y="1658137"/>
                  </a:lnTo>
                  <a:lnTo>
                    <a:pt x="98056" y="1673186"/>
                  </a:lnTo>
                  <a:lnTo>
                    <a:pt x="113055" y="1715579"/>
                  </a:lnTo>
                  <a:lnTo>
                    <a:pt x="146405" y="1745742"/>
                  </a:lnTo>
                  <a:lnTo>
                    <a:pt x="189966" y="1756448"/>
                  </a:lnTo>
                  <a:lnTo>
                    <a:pt x="201853" y="1755470"/>
                  </a:lnTo>
                  <a:lnTo>
                    <a:pt x="580009" y="1548295"/>
                  </a:lnTo>
                  <a:lnTo>
                    <a:pt x="611428" y="1509318"/>
                  </a:lnTo>
                  <a:lnTo>
                    <a:pt x="618756" y="1476298"/>
                  </a:lnTo>
                  <a:close/>
                </a:path>
                <a:path w="2173605" h="2240279">
                  <a:moveTo>
                    <a:pt x="901026" y="568172"/>
                  </a:moveTo>
                  <a:lnTo>
                    <a:pt x="890930" y="523278"/>
                  </a:lnTo>
                  <a:lnTo>
                    <a:pt x="690549" y="168224"/>
                  </a:lnTo>
                  <a:lnTo>
                    <a:pt x="660463" y="133350"/>
                  </a:lnTo>
                  <a:lnTo>
                    <a:pt x="619302" y="112623"/>
                  </a:lnTo>
                  <a:lnTo>
                    <a:pt x="584936" y="108381"/>
                  </a:lnTo>
                  <a:lnTo>
                    <a:pt x="573366" y="109232"/>
                  </a:lnTo>
                  <a:lnTo>
                    <a:pt x="529615" y="123698"/>
                  </a:lnTo>
                  <a:lnTo>
                    <a:pt x="494728" y="153771"/>
                  </a:lnTo>
                  <a:lnTo>
                    <a:pt x="474014" y="194932"/>
                  </a:lnTo>
                  <a:lnTo>
                    <a:pt x="469773" y="229311"/>
                  </a:lnTo>
                  <a:lnTo>
                    <a:pt x="470623" y="240880"/>
                  </a:lnTo>
                  <a:lnTo>
                    <a:pt x="485076" y="284632"/>
                  </a:lnTo>
                  <a:lnTo>
                    <a:pt x="680212" y="629323"/>
                  </a:lnTo>
                  <a:lnTo>
                    <a:pt x="710590" y="664476"/>
                  </a:lnTo>
                  <a:lnTo>
                    <a:pt x="752259" y="685190"/>
                  </a:lnTo>
                  <a:lnTo>
                    <a:pt x="783094" y="689254"/>
                  </a:lnTo>
                  <a:lnTo>
                    <a:pt x="798283" y="688251"/>
                  </a:lnTo>
                  <a:lnTo>
                    <a:pt x="841171" y="673595"/>
                  </a:lnTo>
                  <a:lnTo>
                    <a:pt x="876046" y="643597"/>
                  </a:lnTo>
                  <a:lnTo>
                    <a:pt x="896772" y="602500"/>
                  </a:lnTo>
                  <a:lnTo>
                    <a:pt x="901026" y="568172"/>
                  </a:lnTo>
                  <a:close/>
                </a:path>
                <a:path w="2173605" h="2240279">
                  <a:moveTo>
                    <a:pt x="1014514" y="1767014"/>
                  </a:moveTo>
                  <a:lnTo>
                    <a:pt x="1002817" y="1726438"/>
                  </a:lnTo>
                  <a:lnTo>
                    <a:pt x="972007" y="1697583"/>
                  </a:lnTo>
                  <a:lnTo>
                    <a:pt x="930795" y="1688541"/>
                  </a:lnTo>
                  <a:lnTo>
                    <a:pt x="922286" y="1689455"/>
                  </a:lnTo>
                  <a:lnTo>
                    <a:pt x="883881" y="1707019"/>
                  </a:lnTo>
                  <a:lnTo>
                    <a:pt x="859878" y="1741741"/>
                  </a:lnTo>
                  <a:lnTo>
                    <a:pt x="856005" y="1758353"/>
                  </a:lnTo>
                  <a:lnTo>
                    <a:pt x="749947" y="2140166"/>
                  </a:lnTo>
                  <a:lnTo>
                    <a:pt x="747471" y="2155406"/>
                  </a:lnTo>
                  <a:lnTo>
                    <a:pt x="747966" y="2170709"/>
                  </a:lnTo>
                  <a:lnTo>
                    <a:pt x="751382" y="2185632"/>
                  </a:lnTo>
                  <a:lnTo>
                    <a:pt x="777608" y="2222970"/>
                  </a:lnTo>
                  <a:lnTo>
                    <a:pt x="818883" y="2239937"/>
                  </a:lnTo>
                  <a:lnTo>
                    <a:pt x="826046" y="2239861"/>
                  </a:lnTo>
                  <a:lnTo>
                    <a:pt x="873442" y="2223503"/>
                  </a:lnTo>
                  <a:lnTo>
                    <a:pt x="901611" y="2182050"/>
                  </a:lnTo>
                  <a:lnTo>
                    <a:pt x="1007681" y="1800250"/>
                  </a:lnTo>
                  <a:lnTo>
                    <a:pt x="1010729" y="1792249"/>
                  </a:lnTo>
                  <a:lnTo>
                    <a:pt x="1012888" y="1784007"/>
                  </a:lnTo>
                  <a:lnTo>
                    <a:pt x="1014158" y="1775561"/>
                  </a:lnTo>
                  <a:lnTo>
                    <a:pt x="1014514" y="1767014"/>
                  </a:lnTo>
                  <a:close/>
                </a:path>
                <a:path w="2173605" h="2240279">
                  <a:moveTo>
                    <a:pt x="1519389" y="138455"/>
                  </a:moveTo>
                  <a:lnTo>
                    <a:pt x="1512582" y="88480"/>
                  </a:lnTo>
                  <a:lnTo>
                    <a:pt x="1487119" y="44411"/>
                  </a:lnTo>
                  <a:lnTo>
                    <a:pt x="1447228" y="13576"/>
                  </a:lnTo>
                  <a:lnTo>
                    <a:pt x="1398181" y="0"/>
                  </a:lnTo>
                  <a:lnTo>
                    <a:pt x="1372857" y="546"/>
                  </a:lnTo>
                  <a:lnTo>
                    <a:pt x="1324648" y="16129"/>
                  </a:lnTo>
                  <a:lnTo>
                    <a:pt x="1285938" y="48806"/>
                  </a:lnTo>
                  <a:lnTo>
                    <a:pt x="1262481" y="93713"/>
                  </a:lnTo>
                  <a:lnTo>
                    <a:pt x="1156423" y="475792"/>
                  </a:lnTo>
                  <a:lnTo>
                    <a:pt x="1152309" y="501192"/>
                  </a:lnTo>
                  <a:lnTo>
                    <a:pt x="1153147" y="526669"/>
                  </a:lnTo>
                  <a:lnTo>
                    <a:pt x="1169314" y="575030"/>
                  </a:lnTo>
                  <a:lnTo>
                    <a:pt x="1202537" y="613714"/>
                  </a:lnTo>
                  <a:lnTo>
                    <a:pt x="1247902" y="636993"/>
                  </a:lnTo>
                  <a:lnTo>
                    <a:pt x="1282903" y="641769"/>
                  </a:lnTo>
                  <a:lnTo>
                    <a:pt x="1304137" y="639902"/>
                  </a:lnTo>
                  <a:lnTo>
                    <a:pt x="1344129" y="626287"/>
                  </a:lnTo>
                  <a:lnTo>
                    <a:pt x="1378000" y="600583"/>
                  </a:lnTo>
                  <a:lnTo>
                    <a:pt x="1401864" y="565734"/>
                  </a:lnTo>
                  <a:lnTo>
                    <a:pt x="1515440" y="163715"/>
                  </a:lnTo>
                  <a:lnTo>
                    <a:pt x="1519389" y="138455"/>
                  </a:lnTo>
                  <a:close/>
                </a:path>
                <a:path w="2173605" h="2240279">
                  <a:moveTo>
                    <a:pt x="1692186" y="2060816"/>
                  </a:moveTo>
                  <a:lnTo>
                    <a:pt x="1488414" y="1685404"/>
                  </a:lnTo>
                  <a:lnTo>
                    <a:pt x="1460969" y="1658442"/>
                  </a:lnTo>
                  <a:lnTo>
                    <a:pt x="1429639" y="1651076"/>
                  </a:lnTo>
                  <a:lnTo>
                    <a:pt x="1423136" y="1651508"/>
                  </a:lnTo>
                  <a:lnTo>
                    <a:pt x="1387944" y="1667014"/>
                  </a:lnTo>
                  <a:lnTo>
                    <a:pt x="1367536" y="1699615"/>
                  </a:lnTo>
                  <a:lnTo>
                    <a:pt x="1365338" y="1718932"/>
                  </a:lnTo>
                  <a:lnTo>
                    <a:pt x="1365897" y="1725422"/>
                  </a:lnTo>
                  <a:lnTo>
                    <a:pt x="1569808" y="2094801"/>
                  </a:lnTo>
                  <a:lnTo>
                    <a:pt x="1601597" y="2122881"/>
                  </a:lnTo>
                  <a:lnTo>
                    <a:pt x="1626806" y="2127948"/>
                  </a:lnTo>
                  <a:lnTo>
                    <a:pt x="1635201" y="2127415"/>
                  </a:lnTo>
                  <a:lnTo>
                    <a:pt x="1674101" y="2107666"/>
                  </a:lnTo>
                  <a:lnTo>
                    <a:pt x="1691259" y="2073630"/>
                  </a:lnTo>
                  <a:lnTo>
                    <a:pt x="1692186" y="2060816"/>
                  </a:lnTo>
                  <a:close/>
                </a:path>
                <a:path w="2173605" h="2240279">
                  <a:moveTo>
                    <a:pt x="2063051" y="628027"/>
                  </a:moveTo>
                  <a:lnTo>
                    <a:pt x="2041804" y="590575"/>
                  </a:lnTo>
                  <a:lnTo>
                    <a:pt x="2027161" y="586473"/>
                  </a:lnTo>
                  <a:lnTo>
                    <a:pt x="2019592" y="586600"/>
                  </a:lnTo>
                  <a:lnTo>
                    <a:pt x="1660461" y="786561"/>
                  </a:lnTo>
                  <a:lnTo>
                    <a:pt x="1640547" y="818070"/>
                  </a:lnTo>
                  <a:lnTo>
                    <a:pt x="1640636" y="824509"/>
                  </a:lnTo>
                  <a:lnTo>
                    <a:pt x="1667344" y="858012"/>
                  </a:lnTo>
                  <a:lnTo>
                    <a:pt x="1680070" y="860005"/>
                  </a:lnTo>
                  <a:lnTo>
                    <a:pt x="1686623" y="859675"/>
                  </a:lnTo>
                  <a:lnTo>
                    <a:pt x="1692998" y="857770"/>
                  </a:lnTo>
                  <a:lnTo>
                    <a:pt x="1698637" y="854443"/>
                  </a:lnTo>
                  <a:lnTo>
                    <a:pt x="2043341" y="659028"/>
                  </a:lnTo>
                  <a:lnTo>
                    <a:pt x="2049614" y="654621"/>
                  </a:lnTo>
                  <a:lnTo>
                    <a:pt x="2054860" y="649135"/>
                  </a:lnTo>
                  <a:lnTo>
                    <a:pt x="2058936" y="642721"/>
                  </a:lnTo>
                  <a:lnTo>
                    <a:pt x="2061718" y="635584"/>
                  </a:lnTo>
                  <a:lnTo>
                    <a:pt x="2063051" y="628027"/>
                  </a:lnTo>
                  <a:close/>
                </a:path>
                <a:path w="2173605" h="2240279">
                  <a:moveTo>
                    <a:pt x="2173376" y="1424000"/>
                  </a:moveTo>
                  <a:lnTo>
                    <a:pt x="2153424" y="1384503"/>
                  </a:lnTo>
                  <a:lnTo>
                    <a:pt x="1755394" y="1269733"/>
                  </a:lnTo>
                  <a:lnTo>
                    <a:pt x="1745881" y="1269352"/>
                  </a:lnTo>
                  <a:lnTo>
                    <a:pt x="1736534" y="1270660"/>
                  </a:lnTo>
                  <a:lnTo>
                    <a:pt x="1700745" y="1299337"/>
                  </a:lnTo>
                  <a:lnTo>
                    <a:pt x="1695716" y="1317625"/>
                  </a:lnTo>
                  <a:lnTo>
                    <a:pt x="1695729" y="1327073"/>
                  </a:lnTo>
                  <a:lnTo>
                    <a:pt x="1719186" y="1366481"/>
                  </a:lnTo>
                  <a:lnTo>
                    <a:pt x="2113953" y="1478318"/>
                  </a:lnTo>
                  <a:lnTo>
                    <a:pt x="2118677" y="1478940"/>
                  </a:lnTo>
                  <a:lnTo>
                    <a:pt x="2123414" y="1478927"/>
                  </a:lnTo>
                  <a:lnTo>
                    <a:pt x="2162556" y="1458137"/>
                  </a:lnTo>
                  <a:lnTo>
                    <a:pt x="2173376" y="1424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377635" y="5871095"/>
              <a:ext cx="452120" cy="311785"/>
            </a:xfrm>
            <a:custGeom>
              <a:avLst/>
              <a:gdLst/>
              <a:ahLst/>
              <a:cxnLst/>
              <a:rect l="l" t="t" r="r" b="b"/>
              <a:pathLst>
                <a:path w="452119" h="311785">
                  <a:moveTo>
                    <a:pt x="451713" y="185127"/>
                  </a:moveTo>
                  <a:lnTo>
                    <a:pt x="450469" y="123558"/>
                  </a:lnTo>
                  <a:lnTo>
                    <a:pt x="379933" y="8216"/>
                  </a:lnTo>
                  <a:lnTo>
                    <a:pt x="152450" y="0"/>
                  </a:lnTo>
                  <a:lnTo>
                    <a:pt x="0" y="109245"/>
                  </a:lnTo>
                  <a:lnTo>
                    <a:pt x="54876" y="311556"/>
                  </a:lnTo>
                  <a:lnTo>
                    <a:pt x="262293" y="264731"/>
                  </a:lnTo>
                  <a:lnTo>
                    <a:pt x="262483" y="265150"/>
                  </a:lnTo>
                  <a:lnTo>
                    <a:pt x="375335" y="242646"/>
                  </a:lnTo>
                  <a:lnTo>
                    <a:pt x="432536" y="220408"/>
                  </a:lnTo>
                  <a:lnTo>
                    <a:pt x="451713" y="185127"/>
                  </a:lnTo>
                  <a:close/>
                </a:path>
              </a:pathLst>
            </a:custGeom>
            <a:solidFill>
              <a:srgbClr val="FAA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514464" y="4087466"/>
              <a:ext cx="3148965" cy="3063240"/>
            </a:xfrm>
            <a:custGeom>
              <a:avLst/>
              <a:gdLst/>
              <a:ahLst/>
              <a:cxnLst/>
              <a:rect l="l" t="t" r="r" b="b"/>
              <a:pathLst>
                <a:path w="3148965" h="3063240">
                  <a:moveTo>
                    <a:pt x="755703" y="0"/>
                  </a:moveTo>
                  <a:lnTo>
                    <a:pt x="710037" y="9068"/>
                  </a:lnTo>
                  <a:lnTo>
                    <a:pt x="669658" y="31348"/>
                  </a:lnTo>
                  <a:lnTo>
                    <a:pt x="637634" y="65145"/>
                  </a:lnTo>
                  <a:lnTo>
                    <a:pt x="617038" y="108761"/>
                  </a:lnTo>
                  <a:lnTo>
                    <a:pt x="5839" y="2224466"/>
                  </a:lnTo>
                  <a:lnTo>
                    <a:pt x="0" y="2272345"/>
                  </a:lnTo>
                  <a:lnTo>
                    <a:pt x="9068" y="2318012"/>
                  </a:lnTo>
                  <a:lnTo>
                    <a:pt x="31350" y="2358394"/>
                  </a:lnTo>
                  <a:lnTo>
                    <a:pt x="65149" y="2390418"/>
                  </a:lnTo>
                  <a:lnTo>
                    <a:pt x="108769" y="2411012"/>
                  </a:lnTo>
                  <a:lnTo>
                    <a:pt x="2345180" y="3057084"/>
                  </a:lnTo>
                  <a:lnTo>
                    <a:pt x="2393063" y="3062921"/>
                  </a:lnTo>
                  <a:lnTo>
                    <a:pt x="2438733" y="3053853"/>
                  </a:lnTo>
                  <a:lnTo>
                    <a:pt x="2479116" y="3031573"/>
                  </a:lnTo>
                  <a:lnTo>
                    <a:pt x="2511139" y="2997778"/>
                  </a:lnTo>
                  <a:lnTo>
                    <a:pt x="2531727" y="2954162"/>
                  </a:lnTo>
                  <a:lnTo>
                    <a:pt x="3142925" y="838458"/>
                  </a:lnTo>
                  <a:lnTo>
                    <a:pt x="3148765" y="790579"/>
                  </a:lnTo>
                  <a:lnTo>
                    <a:pt x="3139697" y="744912"/>
                  </a:lnTo>
                  <a:lnTo>
                    <a:pt x="3117417" y="704530"/>
                  </a:lnTo>
                  <a:lnTo>
                    <a:pt x="3083623" y="672506"/>
                  </a:lnTo>
                  <a:lnTo>
                    <a:pt x="3040010" y="651911"/>
                  </a:lnTo>
                  <a:lnTo>
                    <a:pt x="803584" y="5840"/>
                  </a:lnTo>
                  <a:lnTo>
                    <a:pt x="755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39474" y="4820076"/>
              <a:ext cx="2502375" cy="159882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35005" y="8019971"/>
            <a:ext cx="18502470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t-BR" sz="4800" b="1" spc="-50" dirty="0">
                <a:solidFill>
                  <a:srgbClr val="F6F5F4"/>
                </a:solidFill>
                <a:latin typeface="Raleway Black"/>
                <a:cs typeface="Raleway Black"/>
              </a:rPr>
              <a:t>Jornada do Paciente sobre a perspectiva do Manual OPSS 2026 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326899" y="9426040"/>
            <a:ext cx="7428865" cy="537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50" dirty="0">
                <a:solidFill>
                  <a:srgbClr val="231F20"/>
                </a:solidFill>
                <a:latin typeface="Raleway"/>
                <a:cs typeface="Raleway"/>
              </a:rPr>
              <a:t>Organização Nacional</a:t>
            </a:r>
            <a:r>
              <a:rPr sz="3350" spc="-95" dirty="0">
                <a:solidFill>
                  <a:srgbClr val="231F20"/>
                </a:solidFill>
                <a:latin typeface="Raleway"/>
                <a:cs typeface="Raleway"/>
              </a:rPr>
              <a:t> </a:t>
            </a:r>
            <a:r>
              <a:rPr sz="3350" dirty="0">
                <a:solidFill>
                  <a:srgbClr val="231F20"/>
                </a:solidFill>
                <a:latin typeface="Raleway"/>
                <a:cs typeface="Raleway"/>
              </a:rPr>
              <a:t>de</a:t>
            </a:r>
            <a:r>
              <a:rPr sz="3350" spc="-105" dirty="0">
                <a:solidFill>
                  <a:srgbClr val="231F20"/>
                </a:solidFill>
                <a:latin typeface="Raleway"/>
                <a:cs typeface="Raleway"/>
              </a:rPr>
              <a:t> </a:t>
            </a:r>
            <a:r>
              <a:rPr sz="3350" spc="-10" dirty="0">
                <a:solidFill>
                  <a:srgbClr val="231F20"/>
                </a:solidFill>
                <a:latin typeface="Raleway"/>
                <a:cs typeface="Raleway"/>
              </a:rPr>
              <a:t>Acreditação</a:t>
            </a:r>
            <a:endParaRPr sz="3350">
              <a:latin typeface="Raleway"/>
              <a:cs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38593" y="3769886"/>
            <a:ext cx="17513935" cy="6012815"/>
          </a:xfrm>
          <a:custGeom>
            <a:avLst/>
            <a:gdLst/>
            <a:ahLst/>
            <a:cxnLst/>
            <a:rect l="l" t="t" r="r" b="b"/>
            <a:pathLst>
              <a:path w="17513935" h="6012815">
                <a:moveTo>
                  <a:pt x="7965554" y="436346"/>
                </a:moveTo>
                <a:lnTo>
                  <a:pt x="7963001" y="388797"/>
                </a:lnTo>
                <a:lnTo>
                  <a:pt x="7955496" y="342747"/>
                </a:lnTo>
                <a:lnTo>
                  <a:pt x="7943316" y="298424"/>
                </a:lnTo>
                <a:lnTo>
                  <a:pt x="7926718" y="256133"/>
                </a:lnTo>
                <a:lnTo>
                  <a:pt x="7905991" y="216115"/>
                </a:lnTo>
                <a:lnTo>
                  <a:pt x="7881366" y="178650"/>
                </a:lnTo>
                <a:lnTo>
                  <a:pt x="7853146" y="143992"/>
                </a:lnTo>
                <a:lnTo>
                  <a:pt x="7821574" y="112420"/>
                </a:lnTo>
                <a:lnTo>
                  <a:pt x="7786916" y="84188"/>
                </a:lnTo>
                <a:lnTo>
                  <a:pt x="7749451" y="59575"/>
                </a:lnTo>
                <a:lnTo>
                  <a:pt x="7709433" y="38836"/>
                </a:lnTo>
                <a:lnTo>
                  <a:pt x="7667130" y="22250"/>
                </a:lnTo>
                <a:lnTo>
                  <a:pt x="7622819" y="10071"/>
                </a:lnTo>
                <a:lnTo>
                  <a:pt x="7576756" y="2565"/>
                </a:lnTo>
                <a:lnTo>
                  <a:pt x="7529208" y="0"/>
                </a:lnTo>
                <a:lnTo>
                  <a:pt x="436346" y="0"/>
                </a:lnTo>
                <a:lnTo>
                  <a:pt x="388810" y="2565"/>
                </a:lnTo>
                <a:lnTo>
                  <a:pt x="342747" y="10071"/>
                </a:lnTo>
                <a:lnTo>
                  <a:pt x="298437" y="22250"/>
                </a:lnTo>
                <a:lnTo>
                  <a:pt x="256133" y="38836"/>
                </a:lnTo>
                <a:lnTo>
                  <a:pt x="216115" y="59575"/>
                </a:lnTo>
                <a:lnTo>
                  <a:pt x="178650" y="84188"/>
                </a:lnTo>
                <a:lnTo>
                  <a:pt x="143992" y="112420"/>
                </a:lnTo>
                <a:lnTo>
                  <a:pt x="112420" y="143992"/>
                </a:lnTo>
                <a:lnTo>
                  <a:pt x="84188" y="178650"/>
                </a:lnTo>
                <a:lnTo>
                  <a:pt x="59575" y="216115"/>
                </a:lnTo>
                <a:lnTo>
                  <a:pt x="38836" y="256133"/>
                </a:lnTo>
                <a:lnTo>
                  <a:pt x="22250" y="298424"/>
                </a:lnTo>
                <a:lnTo>
                  <a:pt x="10071" y="342747"/>
                </a:lnTo>
                <a:lnTo>
                  <a:pt x="2565" y="388797"/>
                </a:lnTo>
                <a:lnTo>
                  <a:pt x="0" y="436346"/>
                </a:lnTo>
                <a:lnTo>
                  <a:pt x="0" y="5576087"/>
                </a:lnTo>
                <a:lnTo>
                  <a:pt x="2565" y="5623623"/>
                </a:lnTo>
                <a:lnTo>
                  <a:pt x="10071" y="5669686"/>
                </a:lnTo>
                <a:lnTo>
                  <a:pt x="22250" y="5713996"/>
                </a:lnTo>
                <a:lnTo>
                  <a:pt x="38836" y="5756300"/>
                </a:lnTo>
                <a:lnTo>
                  <a:pt x="59575" y="5796318"/>
                </a:lnTo>
                <a:lnTo>
                  <a:pt x="84188" y="5833783"/>
                </a:lnTo>
                <a:lnTo>
                  <a:pt x="112420" y="5868441"/>
                </a:lnTo>
                <a:lnTo>
                  <a:pt x="143992" y="5900013"/>
                </a:lnTo>
                <a:lnTo>
                  <a:pt x="178650" y="5928245"/>
                </a:lnTo>
                <a:lnTo>
                  <a:pt x="216115" y="5952858"/>
                </a:lnTo>
                <a:lnTo>
                  <a:pt x="256133" y="5973597"/>
                </a:lnTo>
                <a:lnTo>
                  <a:pt x="298437" y="5990183"/>
                </a:lnTo>
                <a:lnTo>
                  <a:pt x="342747" y="6002363"/>
                </a:lnTo>
                <a:lnTo>
                  <a:pt x="388810" y="6009868"/>
                </a:lnTo>
                <a:lnTo>
                  <a:pt x="436346" y="6012434"/>
                </a:lnTo>
                <a:lnTo>
                  <a:pt x="7529208" y="6012434"/>
                </a:lnTo>
                <a:lnTo>
                  <a:pt x="7576756" y="6009868"/>
                </a:lnTo>
                <a:lnTo>
                  <a:pt x="7622819" y="6002363"/>
                </a:lnTo>
                <a:lnTo>
                  <a:pt x="7667130" y="5990183"/>
                </a:lnTo>
                <a:lnTo>
                  <a:pt x="7709433" y="5973597"/>
                </a:lnTo>
                <a:lnTo>
                  <a:pt x="7749451" y="5952858"/>
                </a:lnTo>
                <a:lnTo>
                  <a:pt x="7786916" y="5928245"/>
                </a:lnTo>
                <a:lnTo>
                  <a:pt x="7821574" y="5900013"/>
                </a:lnTo>
                <a:lnTo>
                  <a:pt x="7853146" y="5868441"/>
                </a:lnTo>
                <a:lnTo>
                  <a:pt x="7881366" y="5833783"/>
                </a:lnTo>
                <a:lnTo>
                  <a:pt x="7905991" y="5796318"/>
                </a:lnTo>
                <a:lnTo>
                  <a:pt x="7926718" y="5756300"/>
                </a:lnTo>
                <a:lnTo>
                  <a:pt x="7943316" y="5713996"/>
                </a:lnTo>
                <a:lnTo>
                  <a:pt x="7955496" y="5669686"/>
                </a:lnTo>
                <a:lnTo>
                  <a:pt x="7963001" y="5623623"/>
                </a:lnTo>
                <a:lnTo>
                  <a:pt x="7965554" y="5576087"/>
                </a:lnTo>
                <a:lnTo>
                  <a:pt x="7965554" y="436346"/>
                </a:lnTo>
                <a:close/>
              </a:path>
              <a:path w="17513935" h="6012815">
                <a:moveTo>
                  <a:pt x="17513732" y="436346"/>
                </a:moveTo>
                <a:lnTo>
                  <a:pt x="17511167" y="388797"/>
                </a:lnTo>
                <a:lnTo>
                  <a:pt x="17503674" y="342747"/>
                </a:lnTo>
                <a:lnTo>
                  <a:pt x="17491482" y="298424"/>
                </a:lnTo>
                <a:lnTo>
                  <a:pt x="17474896" y="256133"/>
                </a:lnTo>
                <a:lnTo>
                  <a:pt x="17454156" y="216115"/>
                </a:lnTo>
                <a:lnTo>
                  <a:pt x="17429544" y="178650"/>
                </a:lnTo>
                <a:lnTo>
                  <a:pt x="17401312" y="143992"/>
                </a:lnTo>
                <a:lnTo>
                  <a:pt x="17369740" y="112420"/>
                </a:lnTo>
                <a:lnTo>
                  <a:pt x="17335081" y="84188"/>
                </a:lnTo>
                <a:lnTo>
                  <a:pt x="17297616" y="59575"/>
                </a:lnTo>
                <a:lnTo>
                  <a:pt x="17257599" y="38836"/>
                </a:lnTo>
                <a:lnTo>
                  <a:pt x="17215308" y="22250"/>
                </a:lnTo>
                <a:lnTo>
                  <a:pt x="17170997" y="10071"/>
                </a:lnTo>
                <a:lnTo>
                  <a:pt x="17124934" y="2565"/>
                </a:lnTo>
                <a:lnTo>
                  <a:pt x="17077386" y="0"/>
                </a:lnTo>
                <a:lnTo>
                  <a:pt x="9984524" y="0"/>
                </a:lnTo>
                <a:lnTo>
                  <a:pt x="9936975" y="2565"/>
                </a:lnTo>
                <a:lnTo>
                  <a:pt x="9890912" y="10071"/>
                </a:lnTo>
                <a:lnTo>
                  <a:pt x="9846602" y="22250"/>
                </a:lnTo>
                <a:lnTo>
                  <a:pt x="9804311" y="38836"/>
                </a:lnTo>
                <a:lnTo>
                  <a:pt x="9764293" y="59575"/>
                </a:lnTo>
                <a:lnTo>
                  <a:pt x="9726816" y="84188"/>
                </a:lnTo>
                <a:lnTo>
                  <a:pt x="9692170" y="112420"/>
                </a:lnTo>
                <a:lnTo>
                  <a:pt x="9660598" y="143992"/>
                </a:lnTo>
                <a:lnTo>
                  <a:pt x="9632366" y="178650"/>
                </a:lnTo>
                <a:lnTo>
                  <a:pt x="9607753" y="216115"/>
                </a:lnTo>
                <a:lnTo>
                  <a:pt x="9587014" y="256133"/>
                </a:lnTo>
                <a:lnTo>
                  <a:pt x="9570415" y="298424"/>
                </a:lnTo>
                <a:lnTo>
                  <a:pt x="9558236" y="342747"/>
                </a:lnTo>
                <a:lnTo>
                  <a:pt x="9550743" y="388797"/>
                </a:lnTo>
                <a:lnTo>
                  <a:pt x="9548177" y="436346"/>
                </a:lnTo>
                <a:lnTo>
                  <a:pt x="9548177" y="5576087"/>
                </a:lnTo>
                <a:lnTo>
                  <a:pt x="9550743" y="5623623"/>
                </a:lnTo>
                <a:lnTo>
                  <a:pt x="9558236" y="5669686"/>
                </a:lnTo>
                <a:lnTo>
                  <a:pt x="9570415" y="5713996"/>
                </a:lnTo>
                <a:lnTo>
                  <a:pt x="9587014" y="5756300"/>
                </a:lnTo>
                <a:lnTo>
                  <a:pt x="9607753" y="5796318"/>
                </a:lnTo>
                <a:lnTo>
                  <a:pt x="9632366" y="5833783"/>
                </a:lnTo>
                <a:lnTo>
                  <a:pt x="9660598" y="5868441"/>
                </a:lnTo>
                <a:lnTo>
                  <a:pt x="9692170" y="5900013"/>
                </a:lnTo>
                <a:lnTo>
                  <a:pt x="9726816" y="5928245"/>
                </a:lnTo>
                <a:lnTo>
                  <a:pt x="9764293" y="5952858"/>
                </a:lnTo>
                <a:lnTo>
                  <a:pt x="9804311" y="5973597"/>
                </a:lnTo>
                <a:lnTo>
                  <a:pt x="9846602" y="5990183"/>
                </a:lnTo>
                <a:lnTo>
                  <a:pt x="9890912" y="6002363"/>
                </a:lnTo>
                <a:lnTo>
                  <a:pt x="9936975" y="6009868"/>
                </a:lnTo>
                <a:lnTo>
                  <a:pt x="9984524" y="6012434"/>
                </a:lnTo>
                <a:lnTo>
                  <a:pt x="17077386" y="6012434"/>
                </a:lnTo>
                <a:lnTo>
                  <a:pt x="17124934" y="6009868"/>
                </a:lnTo>
                <a:lnTo>
                  <a:pt x="17170997" y="6002363"/>
                </a:lnTo>
                <a:lnTo>
                  <a:pt x="17215308" y="5990183"/>
                </a:lnTo>
                <a:lnTo>
                  <a:pt x="17257599" y="5973597"/>
                </a:lnTo>
                <a:lnTo>
                  <a:pt x="17297616" y="5952858"/>
                </a:lnTo>
                <a:lnTo>
                  <a:pt x="17335081" y="5928245"/>
                </a:lnTo>
                <a:lnTo>
                  <a:pt x="17369740" y="5900013"/>
                </a:lnTo>
                <a:lnTo>
                  <a:pt x="17401312" y="5868441"/>
                </a:lnTo>
                <a:lnTo>
                  <a:pt x="17429544" y="5833783"/>
                </a:lnTo>
                <a:lnTo>
                  <a:pt x="17454156" y="5796318"/>
                </a:lnTo>
                <a:lnTo>
                  <a:pt x="17474896" y="5756300"/>
                </a:lnTo>
                <a:lnTo>
                  <a:pt x="17491482" y="5713996"/>
                </a:lnTo>
                <a:lnTo>
                  <a:pt x="17503674" y="5669686"/>
                </a:lnTo>
                <a:lnTo>
                  <a:pt x="17511167" y="5623623"/>
                </a:lnTo>
                <a:lnTo>
                  <a:pt x="17513732" y="5576087"/>
                </a:lnTo>
                <a:lnTo>
                  <a:pt x="17513732" y="436346"/>
                </a:lnTo>
                <a:close/>
              </a:path>
            </a:pathLst>
          </a:custGeom>
          <a:solidFill>
            <a:srgbClr val="316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63639" y="5560495"/>
            <a:ext cx="6644005" cy="297196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t-BR" sz="3200" b="0" i="0" u="non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Modelo de </a:t>
            </a:r>
            <a:r>
              <a:rPr lang="pt-BR" sz="3200" b="1" i="0" u="non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abordagem</a:t>
            </a:r>
            <a:r>
              <a:rPr lang="pt-BR" sz="32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que permite a </a:t>
            </a:r>
            <a:r>
              <a:rPr lang="pt-BR" sz="3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análise dos processos e da cadeia de valor de um prestador de serviços de saú</a:t>
            </a:r>
            <a:r>
              <a:rPr lang="pt-BR" sz="32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de, mas do </a:t>
            </a:r>
            <a:r>
              <a:rPr lang="pt-BR" sz="3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ponto de vista do paciente. </a:t>
            </a:r>
            <a:endParaRPr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49931" y="4892675"/>
            <a:ext cx="6597015" cy="334129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t-BR" sz="3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Isso inclui suas possíveis </a:t>
            </a:r>
            <a:r>
              <a:rPr lang="pt-BR" sz="36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soluções</a:t>
            </a:r>
            <a:r>
              <a:rPr lang="pt-BR" sz="3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pontos </a:t>
            </a:r>
            <a:r>
              <a:rPr lang="pt-BR" sz="36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problemáticos</a:t>
            </a:r>
            <a:r>
              <a:rPr lang="pt-BR" sz="3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emoções, pontos de contato e ações do usuário ao longo da jornada.</a:t>
            </a:r>
            <a:endParaRPr sz="2450" dirty="0">
              <a:latin typeface="Raleway"/>
              <a:cs typeface="Raleway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713226" y="5560495"/>
            <a:ext cx="2431415" cy="2431415"/>
            <a:chOff x="8713226" y="5560495"/>
            <a:chExt cx="2431415" cy="2431415"/>
          </a:xfrm>
        </p:grpSpPr>
        <p:sp>
          <p:nvSpPr>
            <p:cNvPr id="14" name="object 14"/>
            <p:cNvSpPr/>
            <p:nvPr/>
          </p:nvSpPr>
          <p:spPr>
            <a:xfrm>
              <a:off x="8713226" y="5560495"/>
              <a:ext cx="2431415" cy="2431415"/>
            </a:xfrm>
            <a:custGeom>
              <a:avLst/>
              <a:gdLst/>
              <a:ahLst/>
              <a:cxnLst/>
              <a:rect l="l" t="t" r="r" b="b"/>
              <a:pathLst>
                <a:path w="2431415" h="2431415">
                  <a:moveTo>
                    <a:pt x="1215593" y="0"/>
                  </a:moveTo>
                  <a:lnTo>
                    <a:pt x="1167934" y="921"/>
                  </a:lnTo>
                  <a:lnTo>
                    <a:pt x="1120734" y="3664"/>
                  </a:lnTo>
                  <a:lnTo>
                    <a:pt x="1074028" y="8193"/>
                  </a:lnTo>
                  <a:lnTo>
                    <a:pt x="1027848" y="14475"/>
                  </a:lnTo>
                  <a:lnTo>
                    <a:pt x="982230" y="22476"/>
                  </a:lnTo>
                  <a:lnTo>
                    <a:pt x="937207" y="32161"/>
                  </a:lnTo>
                  <a:lnTo>
                    <a:pt x="892814" y="43496"/>
                  </a:lnTo>
                  <a:lnTo>
                    <a:pt x="849083" y="56449"/>
                  </a:lnTo>
                  <a:lnTo>
                    <a:pt x="806051" y="70984"/>
                  </a:lnTo>
                  <a:lnTo>
                    <a:pt x="763749" y="87067"/>
                  </a:lnTo>
                  <a:lnTo>
                    <a:pt x="722213" y="104664"/>
                  </a:lnTo>
                  <a:lnTo>
                    <a:pt x="681477" y="123742"/>
                  </a:lnTo>
                  <a:lnTo>
                    <a:pt x="641574" y="144267"/>
                  </a:lnTo>
                  <a:lnTo>
                    <a:pt x="602538" y="166203"/>
                  </a:lnTo>
                  <a:lnTo>
                    <a:pt x="564404" y="189518"/>
                  </a:lnTo>
                  <a:lnTo>
                    <a:pt x="527206" y="214177"/>
                  </a:lnTo>
                  <a:lnTo>
                    <a:pt x="490978" y="240146"/>
                  </a:lnTo>
                  <a:lnTo>
                    <a:pt x="455753" y="267391"/>
                  </a:lnTo>
                  <a:lnTo>
                    <a:pt x="421566" y="295879"/>
                  </a:lnTo>
                  <a:lnTo>
                    <a:pt x="388451" y="325574"/>
                  </a:lnTo>
                  <a:lnTo>
                    <a:pt x="356442" y="356443"/>
                  </a:lnTo>
                  <a:lnTo>
                    <a:pt x="325573" y="388452"/>
                  </a:lnTo>
                  <a:lnTo>
                    <a:pt x="295878" y="421568"/>
                  </a:lnTo>
                  <a:lnTo>
                    <a:pt x="267391" y="455755"/>
                  </a:lnTo>
                  <a:lnTo>
                    <a:pt x="240146" y="490979"/>
                  </a:lnTo>
                  <a:lnTo>
                    <a:pt x="214177" y="527208"/>
                  </a:lnTo>
                  <a:lnTo>
                    <a:pt x="189518" y="564406"/>
                  </a:lnTo>
                  <a:lnTo>
                    <a:pt x="166203" y="602540"/>
                  </a:lnTo>
                  <a:lnTo>
                    <a:pt x="144266" y="641576"/>
                  </a:lnTo>
                  <a:lnTo>
                    <a:pt x="123742" y="681479"/>
                  </a:lnTo>
                  <a:lnTo>
                    <a:pt x="104664" y="722216"/>
                  </a:lnTo>
                  <a:lnTo>
                    <a:pt x="87067" y="763752"/>
                  </a:lnTo>
                  <a:lnTo>
                    <a:pt x="70983" y="806054"/>
                  </a:lnTo>
                  <a:lnTo>
                    <a:pt x="56449" y="849087"/>
                  </a:lnTo>
                  <a:lnTo>
                    <a:pt x="43496" y="892818"/>
                  </a:lnTo>
                  <a:lnTo>
                    <a:pt x="32161" y="937212"/>
                  </a:lnTo>
                  <a:lnTo>
                    <a:pt x="22476" y="982235"/>
                  </a:lnTo>
                  <a:lnTo>
                    <a:pt x="14475" y="1027854"/>
                  </a:lnTo>
                  <a:lnTo>
                    <a:pt x="8193" y="1074034"/>
                  </a:lnTo>
                  <a:lnTo>
                    <a:pt x="3664" y="1120741"/>
                  </a:lnTo>
                  <a:lnTo>
                    <a:pt x="921" y="1167941"/>
                  </a:lnTo>
                  <a:lnTo>
                    <a:pt x="0" y="1215600"/>
                  </a:lnTo>
                  <a:lnTo>
                    <a:pt x="921" y="1263259"/>
                  </a:lnTo>
                  <a:lnTo>
                    <a:pt x="3664" y="1310459"/>
                  </a:lnTo>
                  <a:lnTo>
                    <a:pt x="8193" y="1357165"/>
                  </a:lnTo>
                  <a:lnTo>
                    <a:pt x="14475" y="1403345"/>
                  </a:lnTo>
                  <a:lnTo>
                    <a:pt x="22476" y="1448963"/>
                  </a:lnTo>
                  <a:lnTo>
                    <a:pt x="32161" y="1493986"/>
                  </a:lnTo>
                  <a:lnTo>
                    <a:pt x="43496" y="1538379"/>
                  </a:lnTo>
                  <a:lnTo>
                    <a:pt x="56449" y="1582110"/>
                  </a:lnTo>
                  <a:lnTo>
                    <a:pt x="70983" y="1625142"/>
                  </a:lnTo>
                  <a:lnTo>
                    <a:pt x="87067" y="1667444"/>
                  </a:lnTo>
                  <a:lnTo>
                    <a:pt x="104664" y="1708980"/>
                  </a:lnTo>
                  <a:lnTo>
                    <a:pt x="123742" y="1749717"/>
                  </a:lnTo>
                  <a:lnTo>
                    <a:pt x="144266" y="1789620"/>
                  </a:lnTo>
                  <a:lnTo>
                    <a:pt x="166203" y="1828655"/>
                  </a:lnTo>
                  <a:lnTo>
                    <a:pt x="189518" y="1866789"/>
                  </a:lnTo>
                  <a:lnTo>
                    <a:pt x="214177" y="1903987"/>
                  </a:lnTo>
                  <a:lnTo>
                    <a:pt x="240146" y="1940215"/>
                  </a:lnTo>
                  <a:lnTo>
                    <a:pt x="267391" y="1975440"/>
                  </a:lnTo>
                  <a:lnTo>
                    <a:pt x="295878" y="2009627"/>
                  </a:lnTo>
                  <a:lnTo>
                    <a:pt x="325573" y="2042742"/>
                  </a:lnTo>
                  <a:lnTo>
                    <a:pt x="356442" y="2074751"/>
                  </a:lnTo>
                  <a:lnTo>
                    <a:pt x="388451" y="2105620"/>
                  </a:lnTo>
                  <a:lnTo>
                    <a:pt x="421566" y="2135315"/>
                  </a:lnTo>
                  <a:lnTo>
                    <a:pt x="455753" y="2163802"/>
                  </a:lnTo>
                  <a:lnTo>
                    <a:pt x="490978" y="2191047"/>
                  </a:lnTo>
                  <a:lnTo>
                    <a:pt x="527206" y="2217017"/>
                  </a:lnTo>
                  <a:lnTo>
                    <a:pt x="564404" y="2241675"/>
                  </a:lnTo>
                  <a:lnTo>
                    <a:pt x="602538" y="2264990"/>
                  </a:lnTo>
                  <a:lnTo>
                    <a:pt x="641574" y="2286927"/>
                  </a:lnTo>
                  <a:lnTo>
                    <a:pt x="681477" y="2307451"/>
                  </a:lnTo>
                  <a:lnTo>
                    <a:pt x="722213" y="2326529"/>
                  </a:lnTo>
                  <a:lnTo>
                    <a:pt x="763749" y="2344126"/>
                  </a:lnTo>
                  <a:lnTo>
                    <a:pt x="806051" y="2360210"/>
                  </a:lnTo>
                  <a:lnTo>
                    <a:pt x="849083" y="2374744"/>
                  </a:lnTo>
                  <a:lnTo>
                    <a:pt x="892814" y="2387697"/>
                  </a:lnTo>
                  <a:lnTo>
                    <a:pt x="937207" y="2399032"/>
                  </a:lnTo>
                  <a:lnTo>
                    <a:pt x="982230" y="2408718"/>
                  </a:lnTo>
                  <a:lnTo>
                    <a:pt x="1027848" y="2416718"/>
                  </a:lnTo>
                  <a:lnTo>
                    <a:pt x="1074028" y="2423000"/>
                  </a:lnTo>
                  <a:lnTo>
                    <a:pt x="1120734" y="2427529"/>
                  </a:lnTo>
                  <a:lnTo>
                    <a:pt x="1167934" y="2430272"/>
                  </a:lnTo>
                  <a:lnTo>
                    <a:pt x="1215593" y="2431194"/>
                  </a:lnTo>
                  <a:lnTo>
                    <a:pt x="1263251" y="2430272"/>
                  </a:lnTo>
                  <a:lnTo>
                    <a:pt x="1310451" y="2427529"/>
                  </a:lnTo>
                  <a:lnTo>
                    <a:pt x="1357158" y="2423000"/>
                  </a:lnTo>
                  <a:lnTo>
                    <a:pt x="1403337" y="2416718"/>
                  </a:lnTo>
                  <a:lnTo>
                    <a:pt x="1448955" y="2408718"/>
                  </a:lnTo>
                  <a:lnTo>
                    <a:pt x="1493978" y="2399032"/>
                  </a:lnTo>
                  <a:lnTo>
                    <a:pt x="1538372" y="2387697"/>
                  </a:lnTo>
                  <a:lnTo>
                    <a:pt x="1582102" y="2374744"/>
                  </a:lnTo>
                  <a:lnTo>
                    <a:pt x="1625135" y="2360210"/>
                  </a:lnTo>
                  <a:lnTo>
                    <a:pt x="1667436" y="2344126"/>
                  </a:lnTo>
                  <a:lnTo>
                    <a:pt x="1708972" y="2326529"/>
                  </a:lnTo>
                  <a:lnTo>
                    <a:pt x="1749709" y="2307451"/>
                  </a:lnTo>
                  <a:lnTo>
                    <a:pt x="1789612" y="2286927"/>
                  </a:lnTo>
                  <a:lnTo>
                    <a:pt x="1828647" y="2264990"/>
                  </a:lnTo>
                  <a:lnTo>
                    <a:pt x="1866781" y="2241675"/>
                  </a:lnTo>
                  <a:lnTo>
                    <a:pt x="1903979" y="2217017"/>
                  </a:lnTo>
                  <a:lnTo>
                    <a:pt x="1940208" y="2191047"/>
                  </a:lnTo>
                  <a:lnTo>
                    <a:pt x="1975432" y="2163802"/>
                  </a:lnTo>
                  <a:lnTo>
                    <a:pt x="2009619" y="2135315"/>
                  </a:lnTo>
                  <a:lnTo>
                    <a:pt x="2042734" y="2105620"/>
                  </a:lnTo>
                  <a:lnTo>
                    <a:pt x="2074743" y="2074751"/>
                  </a:lnTo>
                  <a:lnTo>
                    <a:pt x="2105612" y="2042742"/>
                  </a:lnTo>
                  <a:lnTo>
                    <a:pt x="2135308" y="2009627"/>
                  </a:lnTo>
                  <a:lnTo>
                    <a:pt x="2163795" y="1975440"/>
                  </a:lnTo>
                  <a:lnTo>
                    <a:pt x="2191040" y="1940215"/>
                  </a:lnTo>
                  <a:lnTo>
                    <a:pt x="2217009" y="1903987"/>
                  </a:lnTo>
                  <a:lnTo>
                    <a:pt x="2241668" y="1866789"/>
                  </a:lnTo>
                  <a:lnTo>
                    <a:pt x="2264983" y="1828655"/>
                  </a:lnTo>
                  <a:lnTo>
                    <a:pt x="2286919" y="1789620"/>
                  </a:lnTo>
                  <a:lnTo>
                    <a:pt x="2307443" y="1749717"/>
                  </a:lnTo>
                  <a:lnTo>
                    <a:pt x="2326521" y="1708980"/>
                  </a:lnTo>
                  <a:lnTo>
                    <a:pt x="2344119" y="1667444"/>
                  </a:lnTo>
                  <a:lnTo>
                    <a:pt x="2360202" y="1625142"/>
                  </a:lnTo>
                  <a:lnTo>
                    <a:pt x="2374737" y="1582110"/>
                  </a:lnTo>
                  <a:lnTo>
                    <a:pt x="2387689" y="1538379"/>
                  </a:lnTo>
                  <a:lnTo>
                    <a:pt x="2399025" y="1493986"/>
                  </a:lnTo>
                  <a:lnTo>
                    <a:pt x="2408710" y="1448963"/>
                  </a:lnTo>
                  <a:lnTo>
                    <a:pt x="2416711" y="1403345"/>
                  </a:lnTo>
                  <a:lnTo>
                    <a:pt x="2422993" y="1357165"/>
                  </a:lnTo>
                  <a:lnTo>
                    <a:pt x="2427522" y="1310459"/>
                  </a:lnTo>
                  <a:lnTo>
                    <a:pt x="2430264" y="1263259"/>
                  </a:lnTo>
                  <a:lnTo>
                    <a:pt x="2431186" y="1215600"/>
                  </a:lnTo>
                  <a:lnTo>
                    <a:pt x="2430264" y="1167941"/>
                  </a:lnTo>
                  <a:lnTo>
                    <a:pt x="2427522" y="1120741"/>
                  </a:lnTo>
                  <a:lnTo>
                    <a:pt x="2422993" y="1074034"/>
                  </a:lnTo>
                  <a:lnTo>
                    <a:pt x="2416711" y="1027854"/>
                  </a:lnTo>
                  <a:lnTo>
                    <a:pt x="2408710" y="982235"/>
                  </a:lnTo>
                  <a:lnTo>
                    <a:pt x="2399025" y="937212"/>
                  </a:lnTo>
                  <a:lnTo>
                    <a:pt x="2387689" y="892818"/>
                  </a:lnTo>
                  <a:lnTo>
                    <a:pt x="2374737" y="849087"/>
                  </a:lnTo>
                  <a:lnTo>
                    <a:pt x="2360202" y="806054"/>
                  </a:lnTo>
                  <a:lnTo>
                    <a:pt x="2344119" y="763752"/>
                  </a:lnTo>
                  <a:lnTo>
                    <a:pt x="2326521" y="722216"/>
                  </a:lnTo>
                  <a:lnTo>
                    <a:pt x="2307443" y="681479"/>
                  </a:lnTo>
                  <a:lnTo>
                    <a:pt x="2286919" y="641576"/>
                  </a:lnTo>
                  <a:lnTo>
                    <a:pt x="2264983" y="602540"/>
                  </a:lnTo>
                  <a:lnTo>
                    <a:pt x="2241668" y="564406"/>
                  </a:lnTo>
                  <a:lnTo>
                    <a:pt x="2217009" y="527208"/>
                  </a:lnTo>
                  <a:lnTo>
                    <a:pt x="2191040" y="490979"/>
                  </a:lnTo>
                  <a:lnTo>
                    <a:pt x="2163795" y="455755"/>
                  </a:lnTo>
                  <a:lnTo>
                    <a:pt x="2135308" y="421568"/>
                  </a:lnTo>
                  <a:lnTo>
                    <a:pt x="2105612" y="388452"/>
                  </a:lnTo>
                  <a:lnTo>
                    <a:pt x="2074743" y="356443"/>
                  </a:lnTo>
                  <a:lnTo>
                    <a:pt x="2042734" y="325574"/>
                  </a:lnTo>
                  <a:lnTo>
                    <a:pt x="2009619" y="295879"/>
                  </a:lnTo>
                  <a:lnTo>
                    <a:pt x="1975432" y="267391"/>
                  </a:lnTo>
                  <a:lnTo>
                    <a:pt x="1940208" y="240146"/>
                  </a:lnTo>
                  <a:lnTo>
                    <a:pt x="1903979" y="214177"/>
                  </a:lnTo>
                  <a:lnTo>
                    <a:pt x="1866781" y="189518"/>
                  </a:lnTo>
                  <a:lnTo>
                    <a:pt x="1828647" y="166203"/>
                  </a:lnTo>
                  <a:lnTo>
                    <a:pt x="1789612" y="144267"/>
                  </a:lnTo>
                  <a:lnTo>
                    <a:pt x="1749709" y="123742"/>
                  </a:lnTo>
                  <a:lnTo>
                    <a:pt x="1708972" y="104664"/>
                  </a:lnTo>
                  <a:lnTo>
                    <a:pt x="1667436" y="87067"/>
                  </a:lnTo>
                  <a:lnTo>
                    <a:pt x="1625135" y="70984"/>
                  </a:lnTo>
                  <a:lnTo>
                    <a:pt x="1582102" y="56449"/>
                  </a:lnTo>
                  <a:lnTo>
                    <a:pt x="1538372" y="43496"/>
                  </a:lnTo>
                  <a:lnTo>
                    <a:pt x="1493978" y="32161"/>
                  </a:lnTo>
                  <a:lnTo>
                    <a:pt x="1448955" y="22476"/>
                  </a:lnTo>
                  <a:lnTo>
                    <a:pt x="1403337" y="14475"/>
                  </a:lnTo>
                  <a:lnTo>
                    <a:pt x="1357158" y="8193"/>
                  </a:lnTo>
                  <a:lnTo>
                    <a:pt x="1310451" y="3664"/>
                  </a:lnTo>
                  <a:lnTo>
                    <a:pt x="1263251" y="921"/>
                  </a:lnTo>
                  <a:lnTo>
                    <a:pt x="1215593" y="0"/>
                  </a:lnTo>
                  <a:close/>
                </a:path>
              </a:pathLst>
            </a:custGeom>
            <a:solidFill>
              <a:srgbClr val="F6F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72562" y="5719841"/>
              <a:ext cx="2112645" cy="2112645"/>
            </a:xfrm>
            <a:custGeom>
              <a:avLst/>
              <a:gdLst/>
              <a:ahLst/>
              <a:cxnLst/>
              <a:rect l="l" t="t" r="r" b="b"/>
              <a:pathLst>
                <a:path w="2112645" h="2112645">
                  <a:moveTo>
                    <a:pt x="1056260" y="0"/>
                  </a:moveTo>
                  <a:lnTo>
                    <a:pt x="1007910" y="1086"/>
                  </a:lnTo>
                  <a:lnTo>
                    <a:pt x="960119" y="4316"/>
                  </a:lnTo>
                  <a:lnTo>
                    <a:pt x="912932" y="9642"/>
                  </a:lnTo>
                  <a:lnTo>
                    <a:pt x="866396" y="17017"/>
                  </a:lnTo>
                  <a:lnTo>
                    <a:pt x="820558" y="26395"/>
                  </a:lnTo>
                  <a:lnTo>
                    <a:pt x="775465" y="37730"/>
                  </a:lnTo>
                  <a:lnTo>
                    <a:pt x="731162" y="50974"/>
                  </a:lnTo>
                  <a:lnTo>
                    <a:pt x="687697" y="66081"/>
                  </a:lnTo>
                  <a:lnTo>
                    <a:pt x="645117" y="83005"/>
                  </a:lnTo>
                  <a:lnTo>
                    <a:pt x="603467" y="101698"/>
                  </a:lnTo>
                  <a:lnTo>
                    <a:pt x="562794" y="122115"/>
                  </a:lnTo>
                  <a:lnTo>
                    <a:pt x="523146" y="144209"/>
                  </a:lnTo>
                  <a:lnTo>
                    <a:pt x="484568" y="167932"/>
                  </a:lnTo>
                  <a:lnTo>
                    <a:pt x="447108" y="193239"/>
                  </a:lnTo>
                  <a:lnTo>
                    <a:pt x="410812" y="220082"/>
                  </a:lnTo>
                  <a:lnTo>
                    <a:pt x="375726" y="248416"/>
                  </a:lnTo>
                  <a:lnTo>
                    <a:pt x="341897" y="278194"/>
                  </a:lnTo>
                  <a:lnTo>
                    <a:pt x="309372" y="309368"/>
                  </a:lnTo>
                  <a:lnTo>
                    <a:pt x="278197" y="341893"/>
                  </a:lnTo>
                  <a:lnTo>
                    <a:pt x="248419" y="375721"/>
                  </a:lnTo>
                  <a:lnTo>
                    <a:pt x="220085" y="410807"/>
                  </a:lnTo>
                  <a:lnTo>
                    <a:pt x="193241" y="447103"/>
                  </a:lnTo>
                  <a:lnTo>
                    <a:pt x="167934" y="484563"/>
                  </a:lnTo>
                  <a:lnTo>
                    <a:pt x="144210" y="523140"/>
                  </a:lnTo>
                  <a:lnTo>
                    <a:pt x="122117" y="562788"/>
                  </a:lnTo>
                  <a:lnTo>
                    <a:pt x="101700" y="603461"/>
                  </a:lnTo>
                  <a:lnTo>
                    <a:pt x="83006" y="645110"/>
                  </a:lnTo>
                  <a:lnTo>
                    <a:pt x="66082" y="687691"/>
                  </a:lnTo>
                  <a:lnTo>
                    <a:pt x="50975" y="731155"/>
                  </a:lnTo>
                  <a:lnTo>
                    <a:pt x="37730" y="775458"/>
                  </a:lnTo>
                  <a:lnTo>
                    <a:pt x="26396" y="820551"/>
                  </a:lnTo>
                  <a:lnTo>
                    <a:pt x="17017" y="866389"/>
                  </a:lnTo>
                  <a:lnTo>
                    <a:pt x="9642" y="912925"/>
                  </a:lnTo>
                  <a:lnTo>
                    <a:pt x="4316" y="960111"/>
                  </a:lnTo>
                  <a:lnTo>
                    <a:pt x="1086" y="1007903"/>
                  </a:lnTo>
                  <a:lnTo>
                    <a:pt x="0" y="1056252"/>
                  </a:lnTo>
                  <a:lnTo>
                    <a:pt x="1086" y="1104602"/>
                  </a:lnTo>
                  <a:lnTo>
                    <a:pt x="4316" y="1152393"/>
                  </a:lnTo>
                  <a:lnTo>
                    <a:pt x="9642" y="1199580"/>
                  </a:lnTo>
                  <a:lnTo>
                    <a:pt x="17017" y="1246116"/>
                  </a:lnTo>
                  <a:lnTo>
                    <a:pt x="26396" y="1291953"/>
                  </a:lnTo>
                  <a:lnTo>
                    <a:pt x="37730" y="1337047"/>
                  </a:lnTo>
                  <a:lnTo>
                    <a:pt x="50975" y="1381349"/>
                  </a:lnTo>
                  <a:lnTo>
                    <a:pt x="66082" y="1424814"/>
                  </a:lnTo>
                  <a:lnTo>
                    <a:pt x="83006" y="1467394"/>
                  </a:lnTo>
                  <a:lnTo>
                    <a:pt x="101700" y="1509044"/>
                  </a:lnTo>
                  <a:lnTo>
                    <a:pt x="122117" y="1549716"/>
                  </a:lnTo>
                  <a:lnTo>
                    <a:pt x="144210" y="1589364"/>
                  </a:lnTo>
                  <a:lnTo>
                    <a:pt x="167934" y="1627942"/>
                  </a:lnTo>
                  <a:lnTo>
                    <a:pt x="193241" y="1665402"/>
                  </a:lnTo>
                  <a:lnTo>
                    <a:pt x="220085" y="1701698"/>
                  </a:lnTo>
                  <a:lnTo>
                    <a:pt x="248419" y="1736783"/>
                  </a:lnTo>
                  <a:lnTo>
                    <a:pt x="278197" y="1770612"/>
                  </a:lnTo>
                  <a:lnTo>
                    <a:pt x="309372" y="1803137"/>
                  </a:lnTo>
                  <a:lnTo>
                    <a:pt x="341897" y="1834311"/>
                  </a:lnTo>
                  <a:lnTo>
                    <a:pt x="375726" y="1864088"/>
                  </a:lnTo>
                  <a:lnTo>
                    <a:pt x="410812" y="1892422"/>
                  </a:lnTo>
                  <a:lnTo>
                    <a:pt x="447108" y="1919266"/>
                  </a:lnTo>
                  <a:lnTo>
                    <a:pt x="484568" y="1944573"/>
                  </a:lnTo>
                  <a:lnTo>
                    <a:pt x="523146" y="1968296"/>
                  </a:lnTo>
                  <a:lnTo>
                    <a:pt x="562794" y="1990390"/>
                  </a:lnTo>
                  <a:lnTo>
                    <a:pt x="603467" y="2010806"/>
                  </a:lnTo>
                  <a:lnTo>
                    <a:pt x="645117" y="2029500"/>
                  </a:lnTo>
                  <a:lnTo>
                    <a:pt x="687697" y="2046424"/>
                  </a:lnTo>
                  <a:lnTo>
                    <a:pt x="731162" y="2061531"/>
                  </a:lnTo>
                  <a:lnTo>
                    <a:pt x="775465" y="2074775"/>
                  </a:lnTo>
                  <a:lnTo>
                    <a:pt x="820558" y="2086109"/>
                  </a:lnTo>
                  <a:lnTo>
                    <a:pt x="866396" y="2095488"/>
                  </a:lnTo>
                  <a:lnTo>
                    <a:pt x="912932" y="2102863"/>
                  </a:lnTo>
                  <a:lnTo>
                    <a:pt x="960119" y="2108189"/>
                  </a:lnTo>
                  <a:lnTo>
                    <a:pt x="1007910" y="2111418"/>
                  </a:lnTo>
                  <a:lnTo>
                    <a:pt x="1056260" y="2112505"/>
                  </a:lnTo>
                  <a:lnTo>
                    <a:pt x="1104609" y="2111418"/>
                  </a:lnTo>
                  <a:lnTo>
                    <a:pt x="1152401" y="2108189"/>
                  </a:lnTo>
                  <a:lnTo>
                    <a:pt x="1199588" y="2102863"/>
                  </a:lnTo>
                  <a:lnTo>
                    <a:pt x="1246123" y="2095488"/>
                  </a:lnTo>
                  <a:lnTo>
                    <a:pt x="1291961" y="2086109"/>
                  </a:lnTo>
                  <a:lnTo>
                    <a:pt x="1337054" y="2074775"/>
                  </a:lnTo>
                  <a:lnTo>
                    <a:pt x="1381357" y="2061531"/>
                  </a:lnTo>
                  <a:lnTo>
                    <a:pt x="1424822" y="2046424"/>
                  </a:lnTo>
                  <a:lnTo>
                    <a:pt x="1467402" y="2029500"/>
                  </a:lnTo>
                  <a:lnTo>
                    <a:pt x="1509052" y="2010806"/>
                  </a:lnTo>
                  <a:lnTo>
                    <a:pt x="1549724" y="1990390"/>
                  </a:lnTo>
                  <a:lnTo>
                    <a:pt x="1589372" y="1968296"/>
                  </a:lnTo>
                  <a:lnTo>
                    <a:pt x="1627949" y="1944573"/>
                  </a:lnTo>
                  <a:lnTo>
                    <a:pt x="1665409" y="1919266"/>
                  </a:lnTo>
                  <a:lnTo>
                    <a:pt x="1701705" y="1892422"/>
                  </a:lnTo>
                  <a:lnTo>
                    <a:pt x="1736791" y="1864088"/>
                  </a:lnTo>
                  <a:lnTo>
                    <a:pt x="1770619" y="1834311"/>
                  </a:lnTo>
                  <a:lnTo>
                    <a:pt x="1803144" y="1803137"/>
                  </a:lnTo>
                  <a:lnTo>
                    <a:pt x="1834319" y="1770612"/>
                  </a:lnTo>
                  <a:lnTo>
                    <a:pt x="1864096" y="1736783"/>
                  </a:lnTo>
                  <a:lnTo>
                    <a:pt x="1892430" y="1701698"/>
                  </a:lnTo>
                  <a:lnTo>
                    <a:pt x="1919273" y="1665402"/>
                  </a:lnTo>
                  <a:lnTo>
                    <a:pt x="1944580" y="1627942"/>
                  </a:lnTo>
                  <a:lnTo>
                    <a:pt x="1968304" y="1589364"/>
                  </a:lnTo>
                  <a:lnTo>
                    <a:pt x="1990397" y="1549716"/>
                  </a:lnTo>
                  <a:lnTo>
                    <a:pt x="2010814" y="1509044"/>
                  </a:lnTo>
                  <a:lnTo>
                    <a:pt x="2029507" y="1467394"/>
                  </a:lnTo>
                  <a:lnTo>
                    <a:pt x="2046431" y="1424814"/>
                  </a:lnTo>
                  <a:lnTo>
                    <a:pt x="2061538" y="1381349"/>
                  </a:lnTo>
                  <a:lnTo>
                    <a:pt x="2074782" y="1337047"/>
                  </a:lnTo>
                  <a:lnTo>
                    <a:pt x="2086117" y="1291953"/>
                  </a:lnTo>
                  <a:lnTo>
                    <a:pt x="2095495" y="1246116"/>
                  </a:lnTo>
                  <a:lnTo>
                    <a:pt x="2102870" y="1199580"/>
                  </a:lnTo>
                  <a:lnTo>
                    <a:pt x="2108196" y="1152393"/>
                  </a:lnTo>
                  <a:lnTo>
                    <a:pt x="2111426" y="1104602"/>
                  </a:lnTo>
                  <a:lnTo>
                    <a:pt x="2112513" y="1056252"/>
                  </a:lnTo>
                  <a:lnTo>
                    <a:pt x="2111426" y="1007903"/>
                  </a:lnTo>
                  <a:lnTo>
                    <a:pt x="2108196" y="960111"/>
                  </a:lnTo>
                  <a:lnTo>
                    <a:pt x="2102870" y="912925"/>
                  </a:lnTo>
                  <a:lnTo>
                    <a:pt x="2095495" y="866389"/>
                  </a:lnTo>
                  <a:lnTo>
                    <a:pt x="2086117" y="820551"/>
                  </a:lnTo>
                  <a:lnTo>
                    <a:pt x="2074782" y="775458"/>
                  </a:lnTo>
                  <a:lnTo>
                    <a:pt x="2061538" y="731155"/>
                  </a:lnTo>
                  <a:lnTo>
                    <a:pt x="2046431" y="687691"/>
                  </a:lnTo>
                  <a:lnTo>
                    <a:pt x="2029507" y="645110"/>
                  </a:lnTo>
                  <a:lnTo>
                    <a:pt x="2010814" y="603461"/>
                  </a:lnTo>
                  <a:lnTo>
                    <a:pt x="1990397" y="562788"/>
                  </a:lnTo>
                  <a:lnTo>
                    <a:pt x="1968304" y="523140"/>
                  </a:lnTo>
                  <a:lnTo>
                    <a:pt x="1944580" y="484563"/>
                  </a:lnTo>
                  <a:lnTo>
                    <a:pt x="1919273" y="447103"/>
                  </a:lnTo>
                  <a:lnTo>
                    <a:pt x="1892430" y="410807"/>
                  </a:lnTo>
                  <a:lnTo>
                    <a:pt x="1864096" y="375721"/>
                  </a:lnTo>
                  <a:lnTo>
                    <a:pt x="1834319" y="341893"/>
                  </a:lnTo>
                  <a:lnTo>
                    <a:pt x="1803144" y="309368"/>
                  </a:lnTo>
                  <a:lnTo>
                    <a:pt x="1770619" y="278194"/>
                  </a:lnTo>
                  <a:lnTo>
                    <a:pt x="1736791" y="248416"/>
                  </a:lnTo>
                  <a:lnTo>
                    <a:pt x="1701705" y="220082"/>
                  </a:lnTo>
                  <a:lnTo>
                    <a:pt x="1665409" y="193239"/>
                  </a:lnTo>
                  <a:lnTo>
                    <a:pt x="1627949" y="167932"/>
                  </a:lnTo>
                  <a:lnTo>
                    <a:pt x="1589372" y="144209"/>
                  </a:lnTo>
                  <a:lnTo>
                    <a:pt x="1549724" y="122115"/>
                  </a:lnTo>
                  <a:lnTo>
                    <a:pt x="1509052" y="101698"/>
                  </a:lnTo>
                  <a:lnTo>
                    <a:pt x="1467402" y="83005"/>
                  </a:lnTo>
                  <a:lnTo>
                    <a:pt x="1424822" y="66081"/>
                  </a:lnTo>
                  <a:lnTo>
                    <a:pt x="1381357" y="50974"/>
                  </a:lnTo>
                  <a:lnTo>
                    <a:pt x="1337054" y="37730"/>
                  </a:lnTo>
                  <a:lnTo>
                    <a:pt x="1291961" y="26395"/>
                  </a:lnTo>
                  <a:lnTo>
                    <a:pt x="1246123" y="17017"/>
                  </a:lnTo>
                  <a:lnTo>
                    <a:pt x="1199588" y="9642"/>
                  </a:lnTo>
                  <a:lnTo>
                    <a:pt x="1152401" y="4316"/>
                  </a:lnTo>
                  <a:lnTo>
                    <a:pt x="1104609" y="1086"/>
                  </a:lnTo>
                  <a:lnTo>
                    <a:pt x="1056260" y="0"/>
                  </a:lnTo>
                  <a:close/>
                </a:path>
              </a:pathLst>
            </a:custGeom>
            <a:solidFill>
              <a:srgbClr val="BED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245C0E42-D2BE-8916-977C-86C99FC8E9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12443" y="472662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/>
              <a:t>Jornada do </a:t>
            </a:r>
            <a:r>
              <a:rPr lang="en-US" sz="6600" spc="-10" dirty="0" err="1"/>
              <a:t>Paciente</a:t>
            </a:r>
            <a:endParaRPr sz="6600" spc="-10" dirty="0"/>
          </a:p>
          <a:p>
            <a:pPr marL="163830">
              <a:lnSpc>
                <a:spcPts val="3525"/>
              </a:lnSpc>
            </a:pPr>
            <a:r>
              <a:rPr lang="en-US" sz="2800" b="0" dirty="0">
                <a:latin typeface="Raleway"/>
                <a:cs typeface="Raleway"/>
              </a:rPr>
              <a:t>Manual ONA OPSS 2026</a:t>
            </a:r>
            <a:endParaRPr sz="2800" dirty="0"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05718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A3834A0-D5ED-5BB2-8CE2-987B8AFD0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784138"/>
              </p:ext>
            </p:extLst>
          </p:nvPr>
        </p:nvGraphicFramePr>
        <p:xfrm>
          <a:off x="1098550" y="3384827"/>
          <a:ext cx="17907000" cy="764126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969000">
                  <a:extLst>
                    <a:ext uri="{9D8B030D-6E8A-4147-A177-3AD203B41FA5}">
                      <a16:colId xmlns:a16="http://schemas.microsoft.com/office/drawing/2014/main" val="3834247862"/>
                    </a:ext>
                  </a:extLst>
                </a:gridCol>
                <a:gridCol w="5969000">
                  <a:extLst>
                    <a:ext uri="{9D8B030D-6E8A-4147-A177-3AD203B41FA5}">
                      <a16:colId xmlns:a16="http://schemas.microsoft.com/office/drawing/2014/main" val="826972355"/>
                    </a:ext>
                  </a:extLst>
                </a:gridCol>
                <a:gridCol w="5969000">
                  <a:extLst>
                    <a:ext uri="{9D8B030D-6E8A-4147-A177-3AD203B41FA5}">
                      <a16:colId xmlns:a16="http://schemas.microsoft.com/office/drawing/2014/main" val="1012669863"/>
                    </a:ext>
                  </a:extLst>
                </a:gridCol>
              </a:tblGrid>
              <a:tr h="510607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Resultados para a Organização de Saúde</a:t>
                      </a:r>
                    </a:p>
                  </a:txBody>
                  <a:tcPr marL="20622" marR="20622" marT="13748" marB="13748">
                    <a:solidFill>
                      <a:srgbClr val="306A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Resultados para o Paciente</a:t>
                      </a:r>
                    </a:p>
                  </a:txBody>
                  <a:tcPr marL="20622" marR="20622" marT="13748" marB="13748">
                    <a:solidFill>
                      <a:srgbClr val="306A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Resultados para os Profissionais de Saúde</a:t>
                      </a:r>
                    </a:p>
                  </a:txBody>
                  <a:tcPr marL="20622" marR="20622" marT="13748" marB="13748">
                    <a:solidFill>
                      <a:srgbClr val="306A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05225"/>
                  </a:ext>
                </a:extLst>
              </a:tr>
              <a:tr h="1599343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Visibilidade Sistêmica das Falhas: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Expõe fragilidades nas transições entre setores, permitindo a correção de problemas de processo, não apenas departamentais.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Aumento Exponencial da Segurança: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Foco nos momentos de maior risco (transferências, alta), resultando em redução de eventos adversos, erros de medicação e infecções.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Visão do Todo e Propósito no Trabalho: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Permite que o profissional veja o impacto de sua função na jornada completa do paciente, aumentando o engajamento e a satisfação.</a:t>
                      </a:r>
                    </a:p>
                  </a:txBody>
                  <a:tcPr marL="20622" marR="20622" marT="13748" marB="13748"/>
                </a:tc>
                <a:extLst>
                  <a:ext uri="{0D108BD9-81ED-4DB2-BD59-A6C34878D82A}">
                    <a16:rowId xmlns:a16="http://schemas.microsoft.com/office/drawing/2014/main" val="1756575508"/>
                  </a:ext>
                </a:extLst>
              </a:tr>
              <a:tr h="1704230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Quebra de Silos e Promoção da Integração</a:t>
                      </a:r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: Força a colaboração entre áreas, tornando explícita a interdependência e promovendo uma cultura de trabalho em equipe real.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Melhora da Experiência e Acolhimento: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Resulta em um cuidado mais fluido, coordenado e menos fragmentado, o que aumenta a confiança e a percepção de qualidade e humanização.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Redução de Atritos Interdepartamentais: </a:t>
                      </a:r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Clareza de papéis nas transições diminui conflitos e ruídos de comunicação, criando um ambiente de trabalho mais colaborativo.</a:t>
                      </a:r>
                    </a:p>
                  </a:txBody>
                  <a:tcPr marL="20622" marR="20622" marT="13748" marB="13748"/>
                </a:tc>
                <a:extLst>
                  <a:ext uri="{0D108BD9-81ED-4DB2-BD59-A6C34878D82A}">
                    <a16:rowId xmlns:a16="http://schemas.microsoft.com/office/drawing/2014/main" val="3488784798"/>
                  </a:ext>
                </a:extLst>
              </a:tr>
              <a:tr h="1913542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Otimização de Recursos e Eficiência: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Identifica redundâncias e esperas desnecessárias na jornada do paciente, permitindo redesenhar processos mais ágeis e eficientes.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Garantia de Continuidade do Cuidado: </a:t>
                      </a:r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Assegura um planejamento de alta robusto e a comunicação com outros níveis de atenção, garantindo a segurança do tratamento em casa.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Foco em Melhoria de Sistemas, não em Culpa Individual: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A análise de falhas no processo fortalece a Cultura Justa, onde os profissionais se sentem seguros para relatar erros e propor melhorias.</a:t>
                      </a:r>
                    </a:p>
                  </a:txBody>
                  <a:tcPr marL="20622" marR="20622" marT="13748" marB="13748"/>
                </a:tc>
                <a:extLst>
                  <a:ext uri="{0D108BD9-81ED-4DB2-BD59-A6C34878D82A}">
                    <a16:rowId xmlns:a16="http://schemas.microsoft.com/office/drawing/2014/main" val="1415983485"/>
                  </a:ext>
                </a:extLst>
              </a:tr>
              <a:tr h="1913542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Alinhamento Estratégico com o Cuidado na Ponta: </a:t>
                      </a:r>
                    </a:p>
                    <a:p>
                      <a:pPr algn="ctr" rtl="0" fontAlgn="t"/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Conecta as metas da alta gestão com a realidade operacional, transformando o "cuidado centrado no paciente" em um critério prático de avaliação.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Empoderamento e Comunicação Clara: </a:t>
                      </a:r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Incentiva a comunicação efetiva, o compartilhamento de decisões e a educação do paciente, tornando-o um parceiro ativo em seu cuidado.</a:t>
                      </a:r>
                    </a:p>
                  </a:txBody>
                  <a:tcPr marL="20622" marR="20622" marT="13748" marB="13748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2000" b="1" dirty="0">
                          <a:effectLst/>
                          <a:latin typeface="Century Gothic" panose="020B0502020202020204" pitchFamily="34" charset="0"/>
                        </a:rPr>
                        <a:t>Desenvolvimento de Competências Sistêmicas: </a:t>
                      </a:r>
                      <a:r>
                        <a:rPr lang="pt-BR" sz="2000" dirty="0">
                          <a:effectLst/>
                          <a:latin typeface="Century Gothic" panose="020B0502020202020204" pitchFamily="34" charset="0"/>
                        </a:rPr>
                        <a:t>Estimula o pensamento crítico e a visão de gestão de processos, desenvolvendo profissionais mais completos e preparados para os desafios da saúde.</a:t>
                      </a:r>
                    </a:p>
                  </a:txBody>
                  <a:tcPr marL="20622" marR="20622" marT="13748" marB="13748"/>
                </a:tc>
                <a:extLst>
                  <a:ext uri="{0D108BD9-81ED-4DB2-BD59-A6C34878D82A}">
                    <a16:rowId xmlns:a16="http://schemas.microsoft.com/office/drawing/2014/main" val="2851230914"/>
                  </a:ext>
                </a:extLst>
              </a:tr>
            </a:tbl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523D84BD-135A-DEF4-CB6F-6072081943BF}"/>
              </a:ext>
            </a:extLst>
          </p:cNvPr>
          <p:cNvSpPr txBox="1">
            <a:spLocks/>
          </p:cNvSpPr>
          <p:nvPr/>
        </p:nvSpPr>
        <p:spPr>
          <a:xfrm>
            <a:off x="7385050" y="0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>
                <a:solidFill>
                  <a:schemeClr val="bg1"/>
                </a:solidFill>
              </a:rPr>
              <a:t>Jornada do Paciente</a:t>
            </a:r>
          </a:p>
          <a:p>
            <a:pPr marL="163830">
              <a:lnSpc>
                <a:spcPts val="3525"/>
              </a:lnSpc>
            </a:pPr>
            <a:r>
              <a:rPr lang="en-US" sz="2800">
                <a:solidFill>
                  <a:schemeClr val="bg1"/>
                </a:solidFill>
                <a:latin typeface="Raleway"/>
                <a:cs typeface="Raleway"/>
              </a:rPr>
              <a:t>Manual ONA OPSS 2026</a:t>
            </a:r>
            <a:endParaRPr lang="en-US" sz="2800" dirty="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D61A4D-8964-4E92-47C2-81A91202DFB5}"/>
              </a:ext>
            </a:extLst>
          </p:cNvPr>
          <p:cNvSpPr txBox="1"/>
          <p:nvPr/>
        </p:nvSpPr>
        <p:spPr>
          <a:xfrm>
            <a:off x="2624534" y="2606675"/>
            <a:ext cx="1562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306A61"/>
                </a:solidFill>
                <a:latin typeface="Century Gothic" panose="020B0502020202020204" pitchFamily="34" charset="0"/>
              </a:rPr>
              <a:t>Justificativa: A Jornada do Paciente como Instrumento Estratégico de Avaliação da ONA</a:t>
            </a:r>
          </a:p>
        </p:txBody>
      </p:sp>
    </p:spTree>
    <p:extLst>
      <p:ext uri="{BB962C8B-B14F-4D97-AF65-F5344CB8AC3E}">
        <p14:creationId xmlns:p14="http://schemas.microsoft.com/office/powerpoint/2010/main" val="369996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E53BB86F-142B-A904-AC64-1BF6995175B3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62438E0-E683-67A9-BC14-87724CAA0307}"/>
              </a:ext>
            </a:extLst>
          </p:cNvPr>
          <p:cNvSpPr txBox="1"/>
          <p:nvPr/>
        </p:nvSpPr>
        <p:spPr>
          <a:xfrm>
            <a:off x="6623050" y="396875"/>
            <a:ext cx="12719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"Anatomia da Jornada do Paciente ONA 2026"</a:t>
            </a:r>
          </a:p>
        </p:txBody>
      </p:sp>
      <p:pic>
        <p:nvPicPr>
          <p:cNvPr id="45" name="Imagem 44" descr="Texto&#10;&#10;O conteúdo gerado por IA pode estar incorreto.">
            <a:extLst>
              <a:ext uri="{FF2B5EF4-FFF2-40B4-BE49-F238E27FC236}">
                <a16:creationId xmlns:a16="http://schemas.microsoft.com/office/drawing/2014/main" id="{B38FC7BD-B0C1-0234-E3BF-168B92A59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b="3788"/>
          <a:stretch/>
        </p:blipFill>
        <p:spPr>
          <a:xfrm>
            <a:off x="3194050" y="1745049"/>
            <a:ext cx="14318967" cy="94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CF8FEAAD-866F-D0D3-EAA0-C2992CFD95BF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62438E0-E683-67A9-BC14-87724CAA0307}"/>
              </a:ext>
            </a:extLst>
          </p:cNvPr>
          <p:cNvSpPr txBox="1"/>
          <p:nvPr/>
        </p:nvSpPr>
        <p:spPr>
          <a:xfrm>
            <a:off x="6623050" y="396875"/>
            <a:ext cx="12719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"Anatomia da Jornada do Paciente ONA 2026"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C4CD19-A835-F71E-B017-80B8EF0FB535}"/>
              </a:ext>
            </a:extLst>
          </p:cNvPr>
          <p:cNvSpPr txBox="1"/>
          <p:nvPr/>
        </p:nvSpPr>
        <p:spPr>
          <a:xfrm>
            <a:off x="7842250" y="3747452"/>
            <a:ext cx="11057890" cy="601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2498" indent="12890" algn="just" rtl="0">
              <a:spcBef>
                <a:spcPts val="128"/>
              </a:spcBef>
              <a:spcAft>
                <a:spcPts val="0"/>
              </a:spcAft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organização deve compreender e estruturar os seus processos assistenciais considerando a jornada do paciente sob a perspectiva de quem recebe o cuidado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 jornada abrange desde a percepção de sintomas até o término do acompanhamento, passando pelas fases de busca por atendimento ou agendamento, acolhimento, atendimento, diagnóstico, tratamento e continuidade do cuidado. Essa abordagem visa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fortalecer a visão sistêmica, o cuidado integrado, continuado e a segurança em cada ponto de contato, contribuindo para a melhoria da experiência do paciente e a redução de riscos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 jornada deve ser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conhecida, respeitada e monitorada por todas as equipes, incluindo corpo clínico e multidisciplinar, considerando a diversidade dos públicos atendidos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(Manual 2026)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R="682498" indent="12890" algn="just" rtl="0">
              <a:spcBef>
                <a:spcPts val="128"/>
              </a:spcBef>
              <a:spcAft>
                <a:spcPts val="0"/>
              </a:spcAft>
            </a:pPr>
            <a:endParaRPr lang="pt-BR" sz="2400" b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11BB06-38AD-1AB3-3CC2-45FFC2C7851D}"/>
              </a:ext>
            </a:extLst>
          </p:cNvPr>
          <p:cNvSpPr txBox="1"/>
          <p:nvPr/>
        </p:nvSpPr>
        <p:spPr>
          <a:xfrm>
            <a:off x="2355850" y="9769663"/>
            <a:ext cx="1608709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Padrão Nível 1: 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 organização identifica, estrutura e implementa os processos  assistenciais prioritários com base na jornada do paciente, com foco na segurança e na  continuidade do cuida</a:t>
            </a:r>
            <a:endParaRPr lang="pt-B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40785B1B-8E8C-9252-62BA-533D8AF52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3368675"/>
            <a:ext cx="7376675" cy="54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6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C80A75F3-C8C5-E7C2-4E28-4182D5D67C93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40EF24D-5D7A-2B3E-7BBA-26CB0DB43049}"/>
              </a:ext>
            </a:extLst>
          </p:cNvPr>
          <p:cNvGrpSpPr/>
          <p:nvPr/>
        </p:nvGrpSpPr>
        <p:grpSpPr>
          <a:xfrm>
            <a:off x="2178983" y="244475"/>
            <a:ext cx="17163117" cy="10937875"/>
            <a:chOff x="2178983" y="244475"/>
            <a:chExt cx="17163117" cy="10937875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62438E0-E683-67A9-BC14-87724CAA0307}"/>
                </a:ext>
              </a:extLst>
            </p:cNvPr>
            <p:cNvSpPr txBox="1"/>
            <p:nvPr/>
          </p:nvSpPr>
          <p:spPr>
            <a:xfrm>
              <a:off x="6623050" y="244475"/>
              <a:ext cx="1271905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400" dirty="0">
                  <a:solidFill>
                    <a:schemeClr val="bg1"/>
                  </a:solidFill>
                </a:rPr>
                <a:t>"Anatomia da Jornada do Paciente ONA 2026"</a:t>
              </a:r>
            </a:p>
          </p:txBody>
        </p:sp>
        <p:pic>
          <p:nvPicPr>
            <p:cNvPr id="45" name="Imagem 44" descr="Texto&#10;&#10;O conteúdo gerado por IA pode estar incorreto.">
              <a:extLst>
                <a:ext uri="{FF2B5EF4-FFF2-40B4-BE49-F238E27FC236}">
                  <a16:creationId xmlns:a16="http://schemas.microsoft.com/office/drawing/2014/main" id="{B38FC7BD-B0C1-0234-E3BF-168B92A59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0" b="3788"/>
            <a:stretch/>
          </p:blipFill>
          <p:spPr>
            <a:xfrm>
              <a:off x="4284636" y="1623122"/>
              <a:ext cx="11534827" cy="7630473"/>
            </a:xfrm>
            <a:prstGeom prst="rect">
              <a:avLst/>
            </a:prstGeom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A30D2428-C014-D2FB-C2AF-E8E667502069}"/>
                </a:ext>
              </a:extLst>
            </p:cNvPr>
            <p:cNvSpPr txBox="1"/>
            <p:nvPr/>
          </p:nvSpPr>
          <p:spPr>
            <a:xfrm>
              <a:off x="4288901" y="9381731"/>
              <a:ext cx="41084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Protocolos clínicos e de segurança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8C629AEE-C2A9-5C12-A6EC-9F90039D5F15}"/>
                </a:ext>
              </a:extLst>
            </p:cNvPr>
            <p:cNvSpPr txBox="1"/>
            <p:nvPr/>
          </p:nvSpPr>
          <p:spPr>
            <a:xfrm>
              <a:off x="8431641" y="9381731"/>
              <a:ext cx="41084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Riscos assistenciais e operacionais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00ACC922-6FDD-E373-EB15-8CFF1EEEF138}"/>
                </a:ext>
              </a:extLst>
            </p:cNvPr>
            <p:cNvSpPr txBox="1"/>
            <p:nvPr/>
          </p:nvSpPr>
          <p:spPr>
            <a:xfrm>
              <a:off x="12568031" y="9392526"/>
              <a:ext cx="45656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Infraestrutura, recursos e tecnologias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D6230E3C-8128-A00A-16BE-9B0B3952D257}"/>
                </a:ext>
              </a:extLst>
            </p:cNvPr>
            <p:cNvSpPr txBox="1"/>
            <p:nvPr/>
          </p:nvSpPr>
          <p:spPr>
            <a:xfrm>
              <a:off x="4290171" y="9771996"/>
              <a:ext cx="559498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Cuidado centrado no paciente e abordagem interdisciplinar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85DC2FDA-8B40-C2E6-FA2C-C7E947287441}"/>
                </a:ext>
              </a:extLst>
            </p:cNvPr>
            <p:cNvSpPr txBox="1"/>
            <p:nvPr/>
          </p:nvSpPr>
          <p:spPr>
            <a:xfrm>
              <a:off x="10046763" y="9764163"/>
              <a:ext cx="286956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Comunicação clara, segura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278589B7-DF03-6A7C-9C4F-96635212B53B}"/>
                </a:ext>
              </a:extLst>
            </p:cNvPr>
            <p:cNvSpPr txBox="1"/>
            <p:nvPr/>
          </p:nvSpPr>
          <p:spPr>
            <a:xfrm>
              <a:off x="13011578" y="9776464"/>
              <a:ext cx="412210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Programa de educação permanente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0DB5635A-4AFD-FB14-15A9-E6E43113BCB8}"/>
                </a:ext>
              </a:extLst>
            </p:cNvPr>
            <p:cNvSpPr txBox="1"/>
            <p:nvPr/>
          </p:nvSpPr>
          <p:spPr>
            <a:xfrm>
              <a:off x="4288901" y="10145415"/>
              <a:ext cx="48831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Integração do cuidado e a continuidade assistencial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80B02963-F9D2-1CCC-4BC9-60477126012D}"/>
                </a:ext>
              </a:extLst>
            </p:cNvPr>
            <p:cNvSpPr txBox="1"/>
            <p:nvPr/>
          </p:nvSpPr>
          <p:spPr>
            <a:xfrm>
              <a:off x="9466423" y="10167837"/>
              <a:ext cx="286956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Soluções digitais e tecnologias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AB3765A9-F8C0-A126-F593-AA68045B8317}"/>
                </a:ext>
              </a:extLst>
            </p:cNvPr>
            <p:cNvSpPr txBox="1"/>
            <p:nvPr/>
          </p:nvSpPr>
          <p:spPr>
            <a:xfrm>
              <a:off x="12554061" y="10160402"/>
              <a:ext cx="45656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Cultura organizacional de segurança do paciente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D5D7035F-DA8E-B3C0-9004-61B5AE48AB0B}"/>
                </a:ext>
              </a:extLst>
            </p:cNvPr>
            <p:cNvSpPr txBox="1"/>
            <p:nvPr/>
          </p:nvSpPr>
          <p:spPr>
            <a:xfrm>
              <a:off x="4288901" y="10507062"/>
              <a:ext cx="636778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Estrutura, qualifica e monitora a atuação da equipe multiprofissional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EF01D50D-0455-11A4-B122-63CCBFC56832}"/>
                </a:ext>
              </a:extLst>
            </p:cNvPr>
            <p:cNvSpPr txBox="1"/>
            <p:nvPr/>
          </p:nvSpPr>
          <p:spPr>
            <a:xfrm>
              <a:off x="4288900" y="10874574"/>
              <a:ext cx="6367781" cy="3056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Avalia e integra a percepção de segurança dos pacientes e familiares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8ED91F93-68A0-66DB-7B5F-57A73072F5AC}"/>
                </a:ext>
              </a:extLst>
            </p:cNvPr>
            <p:cNvSpPr txBox="1"/>
            <p:nvPr/>
          </p:nvSpPr>
          <p:spPr>
            <a:xfrm>
              <a:off x="12415631" y="10566796"/>
              <a:ext cx="47180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Prevenção e controle de infecções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29791ECE-E82E-D6DB-8206-71D917910403}"/>
                </a:ext>
              </a:extLst>
            </p:cNvPr>
            <p:cNvSpPr txBox="1"/>
            <p:nvPr/>
          </p:nvSpPr>
          <p:spPr>
            <a:xfrm>
              <a:off x="10778918" y="10874573"/>
              <a:ext cx="636778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4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Vulnerabilidades pacientes ao longo da jornada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AE3B2961-F45C-3524-0580-6B1CFC99CFB9}"/>
                </a:ext>
              </a:extLst>
            </p:cNvPr>
            <p:cNvSpPr txBox="1"/>
            <p:nvPr/>
          </p:nvSpPr>
          <p:spPr>
            <a:xfrm>
              <a:off x="2178983" y="8800978"/>
              <a:ext cx="4018280" cy="4641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i="0" u="none" strike="noStrike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badi" panose="020F0502020204030204" pitchFamily="34" charset="0"/>
                </a:rPr>
                <a:t>Requisitos 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" panose="020F0502020204030204" pitchFamily="34" charset="0"/>
                </a:rPr>
                <a:t>transversais (14)</a:t>
              </a:r>
              <a:endParaRPr lang="pt-BR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badi" panose="020F0502020204030204" pitchFamily="34" charset="0"/>
              </a:endParaRPr>
            </a:p>
          </p:txBody>
        </p: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59ADC67B-66E1-0BBF-3915-BD9DC3B23339}"/>
                </a:ext>
              </a:extLst>
            </p:cNvPr>
            <p:cNvCxnSpPr/>
            <p:nvPr/>
          </p:nvCxnSpPr>
          <p:spPr>
            <a:xfrm>
              <a:off x="6193900" y="1475687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Conector de Seta Reta 62">
              <a:extLst>
                <a:ext uri="{FF2B5EF4-FFF2-40B4-BE49-F238E27FC236}">
                  <a16:creationId xmlns:a16="http://schemas.microsoft.com/office/drawing/2014/main" id="{78421274-39EE-C66D-02FF-3EA56B17EA15}"/>
                </a:ext>
              </a:extLst>
            </p:cNvPr>
            <p:cNvCxnSpPr/>
            <p:nvPr/>
          </p:nvCxnSpPr>
          <p:spPr>
            <a:xfrm>
              <a:off x="8251300" y="1512534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4" name="Conector de Seta Reta 63">
              <a:extLst>
                <a:ext uri="{FF2B5EF4-FFF2-40B4-BE49-F238E27FC236}">
                  <a16:creationId xmlns:a16="http://schemas.microsoft.com/office/drawing/2014/main" id="{1D4E47AF-E49F-07F1-5D60-D51A61B772CD}"/>
                </a:ext>
              </a:extLst>
            </p:cNvPr>
            <p:cNvCxnSpPr/>
            <p:nvPr/>
          </p:nvCxnSpPr>
          <p:spPr>
            <a:xfrm>
              <a:off x="10256997" y="1475687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5" name="Conector de Seta Reta 64">
              <a:extLst>
                <a:ext uri="{FF2B5EF4-FFF2-40B4-BE49-F238E27FC236}">
                  <a16:creationId xmlns:a16="http://schemas.microsoft.com/office/drawing/2014/main" id="{5F3C6DEF-FC0E-6243-107D-092CCACC93C2}"/>
                </a:ext>
              </a:extLst>
            </p:cNvPr>
            <p:cNvCxnSpPr/>
            <p:nvPr/>
          </p:nvCxnSpPr>
          <p:spPr>
            <a:xfrm>
              <a:off x="12314397" y="1512534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880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7">
            <a:extLst>
              <a:ext uri="{FF2B5EF4-FFF2-40B4-BE49-F238E27FC236}">
                <a16:creationId xmlns:a16="http://schemas.microsoft.com/office/drawing/2014/main" id="{0DF150F8-718D-D7FC-7A70-D450DFBEE83D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3CDCDB-4734-9C11-2760-A6E9CF508D8E}"/>
              </a:ext>
            </a:extLst>
          </p:cNvPr>
          <p:cNvSpPr txBox="1"/>
          <p:nvPr/>
        </p:nvSpPr>
        <p:spPr>
          <a:xfrm>
            <a:off x="489226" y="3052143"/>
            <a:ext cx="11527787" cy="744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 requisitos transversais da Jornada do Paciente foram </a:t>
            </a:r>
            <a:r>
              <a:rPr lang="pt-BR" sz="22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desenvolvidos para reforçar a integração, segurança, qualidade e personalização do cuidado em todas as fases e processos assistenciais, independentemente do ponto de entrada ou da complexidade do serviço</a:t>
            </a: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Seu propósito é </a:t>
            </a:r>
            <a:r>
              <a:rPr lang="pt-BR" sz="22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assegurar que DIMENSÕES ESTRUTURANTES, como protocolos baseados em evidência, gestão de riscos, atuação multiprofissional, tecnologia, comunicação, percepção do paciente, equidade e prevenção de infecções, estejam presentes de forma contínua, articulada e coerente ao longo da jornada</a:t>
            </a: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Esses requisitos expressam a </a:t>
            </a:r>
            <a:r>
              <a:rPr lang="pt-BR" sz="22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MATURIDADE INSTITUCIONAL </a:t>
            </a: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consolidação de práticas que </a:t>
            </a:r>
            <a:r>
              <a:rPr lang="pt-BR" sz="22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TRANSCENDEM SETORES ESPECÍFICOS</a:t>
            </a:r>
            <a:r>
              <a:rPr lang="pt-BR" sz="2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fortalecendo a cultura organizacional voltada à segurança do paciente, tomada de decisão compartilhada, inclusão, melhoria contínua e cuidado centrado na pessoa.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2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São aplicáveis a todas as subseções da Seção 2 do manual, garantindo uma abordagem integrada e sistêmica nos processos de avaliação.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02CCCA-62F6-6D09-728F-7E620E18E728}"/>
              </a:ext>
            </a:extLst>
          </p:cNvPr>
          <p:cNvSpPr txBox="1"/>
          <p:nvPr/>
        </p:nvSpPr>
        <p:spPr>
          <a:xfrm>
            <a:off x="7644088" y="1867935"/>
            <a:ext cx="1005840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2.27 – Requisitos Transversais</a:t>
            </a:r>
            <a:r>
              <a:rPr lang="pt-BR" sz="2800" dirty="0">
                <a:effectLst/>
                <a:latin typeface="Century Gothic" panose="020B0502020202020204" pitchFamily="34" charset="0"/>
              </a:rPr>
              <a:t> </a:t>
            </a:r>
            <a:endParaRPr lang="pt-BR" sz="28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7C2DF4-908A-590D-61D5-A7463C340897}"/>
              </a:ext>
            </a:extLst>
          </p:cNvPr>
          <p:cNvSpPr txBox="1"/>
          <p:nvPr/>
        </p:nvSpPr>
        <p:spPr>
          <a:xfrm>
            <a:off x="6623050" y="396875"/>
            <a:ext cx="12719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"Anatomia da Jornada do Paciente ONA 2026"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40F0B90-2791-5494-FF47-8489DABE58B9}"/>
              </a:ext>
            </a:extLst>
          </p:cNvPr>
          <p:cNvGrpSpPr/>
          <p:nvPr/>
        </p:nvGrpSpPr>
        <p:grpSpPr>
          <a:xfrm>
            <a:off x="11468100" y="3500421"/>
            <a:ext cx="9823450" cy="5516687"/>
            <a:chOff x="2178983" y="244475"/>
            <a:chExt cx="17163117" cy="10998256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6E1E26B-64D6-D38E-98FE-0CC29AF97124}"/>
                </a:ext>
              </a:extLst>
            </p:cNvPr>
            <p:cNvSpPr txBox="1"/>
            <p:nvPr/>
          </p:nvSpPr>
          <p:spPr>
            <a:xfrm>
              <a:off x="6623050" y="244475"/>
              <a:ext cx="12719050" cy="368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00" dirty="0">
                  <a:solidFill>
                    <a:schemeClr val="bg1"/>
                  </a:solidFill>
                </a:rPr>
                <a:t>"Anatomia da Jornada do Paciente ONA 2026"</a:t>
              </a:r>
            </a:p>
          </p:txBody>
        </p:sp>
        <p:pic>
          <p:nvPicPr>
            <p:cNvPr id="9" name="Imagem 8" descr="Texto&#10;&#10;O conteúdo gerado por IA pode estar incorreto.">
              <a:extLst>
                <a:ext uri="{FF2B5EF4-FFF2-40B4-BE49-F238E27FC236}">
                  <a16:creationId xmlns:a16="http://schemas.microsoft.com/office/drawing/2014/main" id="{98DB59BF-4C87-B367-809B-363181410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0" b="3788"/>
            <a:stretch/>
          </p:blipFill>
          <p:spPr>
            <a:xfrm>
              <a:off x="4284636" y="1623122"/>
              <a:ext cx="11534827" cy="7630473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892F26D-BC3D-93E9-44DF-A5FC517ED1D5}"/>
                </a:ext>
              </a:extLst>
            </p:cNvPr>
            <p:cNvSpPr txBox="1"/>
            <p:nvPr/>
          </p:nvSpPr>
          <p:spPr>
            <a:xfrm>
              <a:off x="4288901" y="9381732"/>
              <a:ext cx="410845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Protocolos clínicos e de segurança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9415B3B-4A07-FD92-E29D-B34B0656677B}"/>
                </a:ext>
              </a:extLst>
            </p:cNvPr>
            <p:cNvSpPr txBox="1"/>
            <p:nvPr/>
          </p:nvSpPr>
          <p:spPr>
            <a:xfrm>
              <a:off x="8431641" y="9381732"/>
              <a:ext cx="410845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Riscos assistenciais e operacionais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FF0D82E-FB7D-5DE7-2662-33D89C81A4E7}"/>
                </a:ext>
              </a:extLst>
            </p:cNvPr>
            <p:cNvSpPr txBox="1"/>
            <p:nvPr/>
          </p:nvSpPr>
          <p:spPr>
            <a:xfrm>
              <a:off x="12568030" y="9392528"/>
              <a:ext cx="456565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Infraestrutura, recursos e tecnologias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8EC2EA8-AA18-AB1A-BB7E-D70DBA5DCA4B}"/>
                </a:ext>
              </a:extLst>
            </p:cNvPr>
            <p:cNvSpPr txBox="1"/>
            <p:nvPr/>
          </p:nvSpPr>
          <p:spPr>
            <a:xfrm>
              <a:off x="4290172" y="9771996"/>
              <a:ext cx="5594984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Cuidado centrado no paciente e abordagem interdisciplinar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2E57A3C0-D117-54D7-4084-5D25DDFC01DF}"/>
                </a:ext>
              </a:extLst>
            </p:cNvPr>
            <p:cNvSpPr txBox="1"/>
            <p:nvPr/>
          </p:nvSpPr>
          <p:spPr>
            <a:xfrm>
              <a:off x="10046763" y="9764163"/>
              <a:ext cx="2869565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Comunicação clara, segura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8C025593-457A-4533-ED47-017E8D83C1E0}"/>
                </a:ext>
              </a:extLst>
            </p:cNvPr>
            <p:cNvSpPr txBox="1"/>
            <p:nvPr/>
          </p:nvSpPr>
          <p:spPr>
            <a:xfrm>
              <a:off x="13011578" y="9776464"/>
              <a:ext cx="4122103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Programa de educação permanente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B95DA16D-AD3D-2625-51AF-37DC11EB151C}"/>
                </a:ext>
              </a:extLst>
            </p:cNvPr>
            <p:cNvSpPr txBox="1"/>
            <p:nvPr/>
          </p:nvSpPr>
          <p:spPr>
            <a:xfrm>
              <a:off x="4288901" y="10145416"/>
              <a:ext cx="488315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Integração do cuidado e a continuidade assistencial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9536579-E029-7098-77E1-070658ED408B}"/>
                </a:ext>
              </a:extLst>
            </p:cNvPr>
            <p:cNvSpPr txBox="1"/>
            <p:nvPr/>
          </p:nvSpPr>
          <p:spPr>
            <a:xfrm>
              <a:off x="9466423" y="10167838"/>
              <a:ext cx="2869565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Soluções digitais e tecnologias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DB71941-3A43-310E-74CA-1B96DA9E1EA9}"/>
                </a:ext>
              </a:extLst>
            </p:cNvPr>
            <p:cNvSpPr txBox="1"/>
            <p:nvPr/>
          </p:nvSpPr>
          <p:spPr>
            <a:xfrm>
              <a:off x="12554062" y="10160402"/>
              <a:ext cx="456565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Cultura organizacional de segurança do paciente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DB0FAEC-311A-E535-536A-57936265F72D}"/>
                </a:ext>
              </a:extLst>
            </p:cNvPr>
            <p:cNvSpPr txBox="1"/>
            <p:nvPr/>
          </p:nvSpPr>
          <p:spPr>
            <a:xfrm>
              <a:off x="4288901" y="10507063"/>
              <a:ext cx="636778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Estrutura, qualifica e monitora a atuação da equipe multiprofissional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A12D8F8-6BFF-80A5-7C43-06CE36C1316C}"/>
                </a:ext>
              </a:extLst>
            </p:cNvPr>
            <p:cNvSpPr txBox="1"/>
            <p:nvPr/>
          </p:nvSpPr>
          <p:spPr>
            <a:xfrm>
              <a:off x="4288900" y="10874575"/>
              <a:ext cx="636778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Avalia e integra a percepção de segurança dos pacientes e familiares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D268CE29-11D2-2735-DEF2-18295255B302}"/>
                </a:ext>
              </a:extLst>
            </p:cNvPr>
            <p:cNvSpPr txBox="1"/>
            <p:nvPr/>
          </p:nvSpPr>
          <p:spPr>
            <a:xfrm>
              <a:off x="12415631" y="10566796"/>
              <a:ext cx="4718049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Prevenção e controle de infecções 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1B4C02B-38EB-6FF8-1ABC-8B7052415F9B}"/>
                </a:ext>
              </a:extLst>
            </p:cNvPr>
            <p:cNvSpPr txBox="1"/>
            <p:nvPr/>
          </p:nvSpPr>
          <p:spPr>
            <a:xfrm>
              <a:off x="10778918" y="10874573"/>
              <a:ext cx="6367780" cy="3681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600" i="0" u="none" strike="noStrike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Vulnerabilidades pacientes ao longo da jornada</a:t>
              </a:r>
              <a:endParaRPr lang="pt-BR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B5074C93-3ADB-5E18-13A9-086BED0A23AC}"/>
                </a:ext>
              </a:extLst>
            </p:cNvPr>
            <p:cNvSpPr txBox="1"/>
            <p:nvPr/>
          </p:nvSpPr>
          <p:spPr>
            <a:xfrm>
              <a:off x="2178983" y="8800978"/>
              <a:ext cx="4018279" cy="431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600" i="0" u="none" strike="noStrike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badi" panose="020F0502020204030204" pitchFamily="34" charset="0"/>
                </a:rPr>
                <a:t>Requisitos </a:t>
              </a:r>
              <a:r>
                <a:rPr lang="pt-BR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" panose="020F0502020204030204" pitchFamily="34" charset="0"/>
                </a:rPr>
                <a:t>transversais (14)</a:t>
              </a:r>
              <a:endParaRPr lang="pt-BR" sz="60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badi" panose="020F0502020204030204" pitchFamily="34" charset="0"/>
              </a:endParaRPr>
            </a:p>
          </p:txBody>
        </p: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6439EA48-E49C-50FB-9C47-798BAE9720FB}"/>
                </a:ext>
              </a:extLst>
            </p:cNvPr>
            <p:cNvCxnSpPr/>
            <p:nvPr/>
          </p:nvCxnSpPr>
          <p:spPr>
            <a:xfrm>
              <a:off x="6193900" y="1475687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2488FBAB-92D8-DDAF-2EBF-F44F03058775}"/>
                </a:ext>
              </a:extLst>
            </p:cNvPr>
            <p:cNvCxnSpPr/>
            <p:nvPr/>
          </p:nvCxnSpPr>
          <p:spPr>
            <a:xfrm>
              <a:off x="8251300" y="1512534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1089D5C8-DAC1-28CA-CB7D-70E2BAC50B25}"/>
                </a:ext>
              </a:extLst>
            </p:cNvPr>
            <p:cNvCxnSpPr/>
            <p:nvPr/>
          </p:nvCxnSpPr>
          <p:spPr>
            <a:xfrm>
              <a:off x="10256997" y="1475687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id="{5A81F10C-67C8-93BF-7E5D-37DD92BC2DE3}"/>
                </a:ext>
              </a:extLst>
            </p:cNvPr>
            <p:cNvCxnSpPr/>
            <p:nvPr/>
          </p:nvCxnSpPr>
          <p:spPr>
            <a:xfrm>
              <a:off x="12314397" y="1512534"/>
              <a:ext cx="0" cy="7714049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562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ADDC7C36-CF03-20CD-A444-984FA8FCF87D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62438E0-E683-67A9-BC14-87724CAA0307}"/>
              </a:ext>
            </a:extLst>
          </p:cNvPr>
          <p:cNvSpPr txBox="1"/>
          <p:nvPr/>
        </p:nvSpPr>
        <p:spPr>
          <a:xfrm>
            <a:off x="6623050" y="396875"/>
            <a:ext cx="12719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"Anatomia da Jornada do Paciente ONA 2026"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42ED113-B45E-3AF8-A516-8F30129190DA}"/>
              </a:ext>
            </a:extLst>
          </p:cNvPr>
          <p:cNvSpPr txBox="1"/>
          <p:nvPr/>
        </p:nvSpPr>
        <p:spPr>
          <a:xfrm>
            <a:off x="1060450" y="2759075"/>
            <a:ext cx="18592800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Aplicação consistente e integrada </a:t>
            </a:r>
            <a:r>
              <a:rPr lang="pt-BR" sz="160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de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 protocolos clínicos e de segurança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em todos os pontos da jornada do paciente, promovendo a efetividade e a equidade do cuidado.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Identifica e monitora de forma integrada os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riscos assistenciais e operacionais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ao longo de toda a jornada do paciente, promovendo uma cultura de segurança proativa.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Assegura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infraestrutura, recursos e tecnologias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adequados para garantir a continuidade, a segurança e a personalização do cuidado em toda a jornada do paciente.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Consolida práticas de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cuidado centrado no paciente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em todas as fases da jornada, com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abordagem interdisciplinar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, personalizada e sensível às diferenças culturais e sociais.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Garante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comunicação clara, segura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 e contínua com pacientes, familiares e entre equipes, em todos os pontos de transição e decisão da jornada do cuidado.	</a:t>
            </a: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	</a:t>
            </a: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Mantém um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programa de educação permanente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alinhado às necessidades da jornada do paciente, promovendo práticas seguras, efetivas e centradas na pessoa. </a:t>
            </a: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	</a:t>
            </a: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Sustenta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integração do cuidado e a continuidade assistencial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ao longo da jornada do paciente, promovendo transições seguras, coordenação entre níveis de atenção e acompanhamento pós-alta.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Integra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soluções digitais e tecnologias inovadoras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de forma estratégica na jornada do paciente, otimizando processos, promovendo segurança, eficiência e personalização do cuidado.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Estrutura uma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cultura organizacional de segurança do paciente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com ações sistemáticas de prevenção de eventos adversos em toda a jornada, assegurando práticas clínicas seguras e aprendizado contínuo.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Estrutura, qualifica e monitora a atuação da equipe multiprofissional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, de acordo com o perfil de pacientes, de forma integrada e baseada em evidências ao longo da jornada do paciente, promovendo competência clínica e continuidade segura do cuidado.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Estrutura e executa estratégias integradas de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prevenção e controle de infecções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em toda a jornada do paciente, com base em evidências, vigilância ativa, vacinação, notificação e medidas de contenção. 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Avalia e integra a percepção de segurança dos pacientes e familiares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em todas as fases da jornada, promovendo o engajamento da equipe multidisciplinar para uma assistência segura, integrada e centrada na pessoa. 	</a:t>
            </a:r>
          </a:p>
          <a:p>
            <a:endParaRPr lang="pt-BR" sz="1600" b="0" i="0" u="none" strike="noStrike" baseline="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Identifica, acolhe e gerencia de forma segura e integrada as </a:t>
            </a:r>
            <a:r>
              <a:rPr lang="pt-BR" sz="1600" b="1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vulnerabilidades individuais e sociais dos pacientes ao longo da jornada, </a:t>
            </a:r>
            <a:r>
              <a:rPr lang="pt-BR" sz="1600" b="0" i="0" u="none" strike="noStrike" baseline="0" dirty="0">
                <a:solidFill>
                  <a:srgbClr val="333333"/>
                </a:solidFill>
                <a:latin typeface="Century Gothic" panose="020B0502020202020204" pitchFamily="34" charset="0"/>
              </a:rPr>
              <a:t>com protocolos específicos para populações em risco, incluindo vítimas de violência.  	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5D93F8-0F40-7C75-9A5B-D90FF3F9A330}"/>
              </a:ext>
            </a:extLst>
          </p:cNvPr>
          <p:cNvSpPr txBox="1"/>
          <p:nvPr/>
        </p:nvSpPr>
        <p:spPr>
          <a:xfrm>
            <a:off x="6394450" y="1997075"/>
            <a:ext cx="1005840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2.27 – Requisitos Transversais</a:t>
            </a:r>
            <a:r>
              <a:rPr lang="pt-BR" sz="2800" dirty="0">
                <a:effectLst/>
                <a:latin typeface="Century Gothic" panose="020B0502020202020204" pitchFamily="34" charset="0"/>
              </a:rPr>
              <a:t> </a:t>
            </a:r>
            <a:endParaRPr lang="pt-BR" sz="28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0D584A-2F88-41D1-F671-DE1EF09DFB25}"/>
              </a:ext>
            </a:extLst>
          </p:cNvPr>
          <p:cNvSpPr txBox="1"/>
          <p:nvPr/>
        </p:nvSpPr>
        <p:spPr>
          <a:xfrm>
            <a:off x="18053050" y="9693275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2046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7">
            <a:extLst>
              <a:ext uri="{FF2B5EF4-FFF2-40B4-BE49-F238E27FC236}">
                <a16:creationId xmlns:a16="http://schemas.microsoft.com/office/drawing/2014/main" id="{A9084632-77A4-1BEC-35FA-16951AF27359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62438E0-E683-67A9-BC14-87724CAA0307}"/>
              </a:ext>
            </a:extLst>
          </p:cNvPr>
          <p:cNvSpPr txBox="1"/>
          <p:nvPr/>
        </p:nvSpPr>
        <p:spPr>
          <a:xfrm>
            <a:off x="6623050" y="244475"/>
            <a:ext cx="12719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"Anatomia da Jornada do Paciente ONA 2026"</a:t>
            </a: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6CEAA2DF-DAA7-CF74-7EFC-2CD3A328E582}"/>
              </a:ext>
            </a:extLst>
          </p:cNvPr>
          <p:cNvSpPr/>
          <p:nvPr/>
        </p:nvSpPr>
        <p:spPr>
          <a:xfrm>
            <a:off x="13376457" y="2470598"/>
            <a:ext cx="5488123" cy="66772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5" name="Imagem 44" descr="Texto&#10;&#10;O conteúdo gerado por IA pode estar incorreto.">
            <a:extLst>
              <a:ext uri="{FF2B5EF4-FFF2-40B4-BE49-F238E27FC236}">
                <a16:creationId xmlns:a16="http://schemas.microsoft.com/office/drawing/2014/main" id="{B38FC7BD-B0C1-0234-E3BF-168B92A59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b="3788"/>
          <a:stretch/>
        </p:blipFill>
        <p:spPr>
          <a:xfrm>
            <a:off x="1970586" y="1745049"/>
            <a:ext cx="11534827" cy="7630473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C7232AAE-9518-AAB8-CD4A-71C1B25E855C}"/>
              </a:ext>
            </a:extLst>
          </p:cNvPr>
          <p:cNvSpPr txBox="1"/>
          <p:nvPr/>
        </p:nvSpPr>
        <p:spPr>
          <a:xfrm>
            <a:off x="13783310" y="2639588"/>
            <a:ext cx="4876800" cy="6705875"/>
          </a:xfrm>
          <a:prstGeom prst="rect">
            <a:avLst/>
          </a:prstGeom>
          <a:noFill/>
          <a:ln>
            <a:noFill/>
          </a:ln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2.7 – Serviços Ambulatorial</a:t>
            </a:r>
          </a:p>
          <a:p>
            <a:pPr>
              <a:lnSpc>
                <a:spcPct val="150000"/>
              </a:lnSpc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2.8 – Serviços de Atenção Primária à Saúde (APS) </a:t>
            </a:r>
          </a:p>
          <a:p>
            <a:pPr>
              <a:lnSpc>
                <a:spcPct val="150000"/>
              </a:lnSpc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2.9 – Serviços de Vacina </a:t>
            </a:r>
          </a:p>
          <a:p>
            <a:pPr algn="just">
              <a:lnSpc>
                <a:spcPct val="150000"/>
              </a:lnSpc>
            </a:pPr>
            <a:r>
              <a:rPr lang="pt-BR" sz="1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2.10 – Serviços de APH </a:t>
            </a: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2.11 – Serviços de Atendimento Emergencial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2.12 – Serviços de busca de vagas e gerenciamento de leitos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2.13 – Serviços de Internação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2.14 – Serviços de Cuidados Intensivos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endParaRPr lang="pt-BR" sz="10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2.15 – Serviços de Atendimento Cirúrgico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2.16 – Serviços de Proposta de Atendimento Obstétrico  Ambulatório Pré-natal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2.17 – Serviços de Atendimento Neonatal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2.18 – Serviços de Assistência Nefrológica e Dialítica  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2.19 – Serviços de Assistência Oncológica e Terapia </a:t>
            </a:r>
          </a:p>
          <a:p>
            <a:pPr>
              <a:lnSpc>
                <a:spcPct val="150000"/>
              </a:lnSpc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2.20 – Serviços de Radioterapia </a:t>
            </a: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0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Subseção 2.21 – Serviços de Medicina Oxigenoterapia Hiperbárica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2.22 – Serviços de Atendimento Oftalmológico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2.23– Serviços de Odontologia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2.24 – Serviços de Atenção Domiciliar Pontual  e internação domiciliar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pt-BR" sz="1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Internação domiciliar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2.25 – Serviços de ILPI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2.26 – Serviços de Reprodução Humana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30D2428-C014-D2FB-C2AF-E8E667502069}"/>
              </a:ext>
            </a:extLst>
          </p:cNvPr>
          <p:cNvSpPr txBox="1"/>
          <p:nvPr/>
        </p:nvSpPr>
        <p:spPr>
          <a:xfrm>
            <a:off x="1974851" y="9503658"/>
            <a:ext cx="41084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Protocolos clínicos e de segurança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8C629AEE-C2A9-5C12-A6EC-9F90039D5F15}"/>
              </a:ext>
            </a:extLst>
          </p:cNvPr>
          <p:cNvSpPr txBox="1"/>
          <p:nvPr/>
        </p:nvSpPr>
        <p:spPr>
          <a:xfrm>
            <a:off x="6117591" y="9503658"/>
            <a:ext cx="41084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Riscos assistenciais e operacionais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0ACC922-6FDD-E373-EB15-8CFF1EEEF138}"/>
              </a:ext>
            </a:extLst>
          </p:cNvPr>
          <p:cNvSpPr txBox="1"/>
          <p:nvPr/>
        </p:nvSpPr>
        <p:spPr>
          <a:xfrm>
            <a:off x="10253981" y="9514453"/>
            <a:ext cx="45656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Infraestrutura, recursos e tecnologias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D6230E3C-8128-A00A-16BE-9B0B3952D257}"/>
              </a:ext>
            </a:extLst>
          </p:cNvPr>
          <p:cNvSpPr txBox="1"/>
          <p:nvPr/>
        </p:nvSpPr>
        <p:spPr>
          <a:xfrm>
            <a:off x="1976121" y="9893923"/>
            <a:ext cx="559498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Cuidado centrado no paciente e abordagem interdisciplinar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5DC2FDA-8B40-C2E6-FA2C-C7E947287441}"/>
              </a:ext>
            </a:extLst>
          </p:cNvPr>
          <p:cNvSpPr txBox="1"/>
          <p:nvPr/>
        </p:nvSpPr>
        <p:spPr>
          <a:xfrm>
            <a:off x="7732713" y="9886090"/>
            <a:ext cx="286956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Comunicação clara, segura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78589B7-DF03-6A7C-9C4F-96635212B53B}"/>
              </a:ext>
            </a:extLst>
          </p:cNvPr>
          <p:cNvSpPr txBox="1"/>
          <p:nvPr/>
        </p:nvSpPr>
        <p:spPr>
          <a:xfrm>
            <a:off x="10697528" y="9898391"/>
            <a:ext cx="412210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Programa de educação permanente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DB5635A-4AFD-FB14-15A9-E6E43113BCB8}"/>
              </a:ext>
            </a:extLst>
          </p:cNvPr>
          <p:cNvSpPr txBox="1"/>
          <p:nvPr/>
        </p:nvSpPr>
        <p:spPr>
          <a:xfrm>
            <a:off x="1974851" y="10267342"/>
            <a:ext cx="48831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Integração do cuidado e a continuidade assistencial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0B02963-F9D2-1CCC-4BC9-60477126012D}"/>
              </a:ext>
            </a:extLst>
          </p:cNvPr>
          <p:cNvSpPr txBox="1"/>
          <p:nvPr/>
        </p:nvSpPr>
        <p:spPr>
          <a:xfrm>
            <a:off x="7152373" y="10289764"/>
            <a:ext cx="286956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Soluções digitais e tecnologias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AB3765A9-F8C0-A126-F593-AA68045B8317}"/>
              </a:ext>
            </a:extLst>
          </p:cNvPr>
          <p:cNvSpPr txBox="1"/>
          <p:nvPr/>
        </p:nvSpPr>
        <p:spPr>
          <a:xfrm>
            <a:off x="10240011" y="10282329"/>
            <a:ext cx="45656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Cultura organizacional de segurança do paciente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5D7035F-DA8E-B3C0-9004-61B5AE48AB0B}"/>
              </a:ext>
            </a:extLst>
          </p:cNvPr>
          <p:cNvSpPr txBox="1"/>
          <p:nvPr/>
        </p:nvSpPr>
        <p:spPr>
          <a:xfrm>
            <a:off x="1974851" y="10628989"/>
            <a:ext cx="63677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Estrutura, qualifica e monitora a atuação da equipe multiprofissional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F01D50D-0455-11A4-B122-63CCBFC56832}"/>
              </a:ext>
            </a:extLst>
          </p:cNvPr>
          <p:cNvSpPr txBox="1"/>
          <p:nvPr/>
        </p:nvSpPr>
        <p:spPr>
          <a:xfrm>
            <a:off x="1974850" y="10996501"/>
            <a:ext cx="6367781" cy="3056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Avalia e integra a percepção de segurança dos pacientes e familiares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ED91F93-68A0-66DB-7B5F-57A73072F5AC}"/>
              </a:ext>
            </a:extLst>
          </p:cNvPr>
          <p:cNvSpPr txBox="1"/>
          <p:nvPr/>
        </p:nvSpPr>
        <p:spPr>
          <a:xfrm>
            <a:off x="10101581" y="10688723"/>
            <a:ext cx="47180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Prevenção e controle de infecções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9791ECE-E82E-D6DB-8206-71D917910403}"/>
              </a:ext>
            </a:extLst>
          </p:cNvPr>
          <p:cNvSpPr txBox="1"/>
          <p:nvPr/>
        </p:nvSpPr>
        <p:spPr>
          <a:xfrm>
            <a:off x="8464868" y="10996500"/>
            <a:ext cx="63677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Vulnerabilidades pacientes ao longo da jornada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A81BDC5-9D10-0E39-7B22-E3F8EC189FD1}"/>
              </a:ext>
            </a:extLst>
          </p:cNvPr>
          <p:cNvSpPr txBox="1"/>
          <p:nvPr/>
        </p:nvSpPr>
        <p:spPr>
          <a:xfrm>
            <a:off x="14243050" y="1956135"/>
            <a:ext cx="4876800" cy="464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lnSpc>
                <a:spcPct val="150000"/>
              </a:lnSpc>
              <a:defRPr i="0" u="none" strike="noStrike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badi" panose="020F0502020204030204" pitchFamily="34" charset="0"/>
              </a:defRPr>
            </a:lvl1pPr>
          </a:lstStyle>
          <a:p>
            <a:r>
              <a:rPr lang="pt-BR" dirty="0"/>
              <a:t>REQUISITOS ESPECÍFICOS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AE3B2961-F45C-3524-0580-6B1CFC99CFB9}"/>
              </a:ext>
            </a:extLst>
          </p:cNvPr>
          <p:cNvSpPr txBox="1"/>
          <p:nvPr/>
        </p:nvSpPr>
        <p:spPr>
          <a:xfrm>
            <a:off x="-135067" y="8922905"/>
            <a:ext cx="4018280" cy="464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badi" panose="020F0502020204030204" pitchFamily="34" charset="0"/>
              </a:rPr>
              <a:t>Requisitos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F0502020204030204" pitchFamily="34" charset="0"/>
              </a:rPr>
              <a:t>transversais (14)</a:t>
            </a:r>
            <a:endParaRPr lang="pt-BR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badi" panose="020F0502020204030204" pitchFamily="34" charset="0"/>
            </a:endParaRPr>
          </a:p>
        </p:txBody>
      </p: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59ADC67B-66E1-0BBF-3915-BD9DC3B23339}"/>
              </a:ext>
            </a:extLst>
          </p:cNvPr>
          <p:cNvCxnSpPr/>
          <p:nvPr/>
        </p:nvCxnSpPr>
        <p:spPr>
          <a:xfrm>
            <a:off x="3879850" y="1597614"/>
            <a:ext cx="0" cy="7714049"/>
          </a:xfrm>
          <a:prstGeom prst="straightConnector1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78421274-39EE-C66D-02FF-3EA56B17EA15}"/>
              </a:ext>
            </a:extLst>
          </p:cNvPr>
          <p:cNvCxnSpPr/>
          <p:nvPr/>
        </p:nvCxnSpPr>
        <p:spPr>
          <a:xfrm>
            <a:off x="5937250" y="1634461"/>
            <a:ext cx="0" cy="7714049"/>
          </a:xfrm>
          <a:prstGeom prst="straightConnector1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1D4E47AF-E49F-07F1-5D60-D51A61B772CD}"/>
              </a:ext>
            </a:extLst>
          </p:cNvPr>
          <p:cNvCxnSpPr/>
          <p:nvPr/>
        </p:nvCxnSpPr>
        <p:spPr>
          <a:xfrm>
            <a:off x="7942947" y="1597614"/>
            <a:ext cx="0" cy="7714049"/>
          </a:xfrm>
          <a:prstGeom prst="straightConnector1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5F3C6DEF-FC0E-6243-107D-092CCACC93C2}"/>
              </a:ext>
            </a:extLst>
          </p:cNvPr>
          <p:cNvCxnSpPr/>
          <p:nvPr/>
        </p:nvCxnSpPr>
        <p:spPr>
          <a:xfrm>
            <a:off x="10000347" y="1634461"/>
            <a:ext cx="0" cy="7714049"/>
          </a:xfrm>
          <a:prstGeom prst="straightConnector1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84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>
            <a:extLst>
              <a:ext uri="{FF2B5EF4-FFF2-40B4-BE49-F238E27FC236}">
                <a16:creationId xmlns:a16="http://schemas.microsoft.com/office/drawing/2014/main" id="{D3F99D2D-2E77-A81C-3E25-6D7EE62E961D}"/>
              </a:ext>
            </a:extLst>
          </p:cNvPr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>
              <a:alpha val="6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5B8C7EC-03F6-A468-E723-62A6323535B3}"/>
              </a:ext>
            </a:extLst>
          </p:cNvPr>
          <p:cNvSpPr txBox="1"/>
          <p:nvPr/>
        </p:nvSpPr>
        <p:spPr>
          <a:xfrm>
            <a:off x="9061450" y="1776770"/>
            <a:ext cx="10826750" cy="970887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2.7 – Serviços Ambulatorial</a:t>
            </a:r>
          </a:p>
          <a:p>
            <a:pPr>
              <a:lnSpc>
                <a:spcPct val="150000"/>
              </a:lnSpc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2.8 – Serviços de Atenção Primária à Saúde (APS) </a:t>
            </a:r>
          </a:p>
          <a:p>
            <a:pPr>
              <a:lnSpc>
                <a:spcPct val="150000"/>
              </a:lnSpc>
            </a:pPr>
            <a:r>
              <a:rPr lang="pt-BR" sz="16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Subseção 2.9 – Serviços de Vacina </a:t>
            </a:r>
          </a:p>
          <a:p>
            <a:pPr algn="just">
              <a:lnSpc>
                <a:spcPct val="150000"/>
              </a:lnSpc>
            </a:pPr>
            <a:r>
              <a:rPr lang="pt-BR" sz="1600" kern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2.10 – Serviços de APH </a:t>
            </a:r>
            <a:endParaRPr lang="pt-BR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kern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2.11 – Serviços de Atendimento Emergencial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b="1" kern="1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2.12 – Serviços de busca de vagas e gerenciamento de leitos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2.13 – Serviços de Internação</a:t>
            </a: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2.14 – Serviços de Cuidados Intensivos</a:t>
            </a: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endParaRPr lang="pt-BR" sz="1600" kern="1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2.15 – Serviços de Atendimento Cirúrgico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2.16 – Serviços de Proposta de Atendimento Obstétrico  Ambulatório Pré-natal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2.17 – Serviços de Atendimento Neonatal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2.18 – Serviços de Assistência Nefrológica e Dialítica  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2.19 – Serviços de Assistência Oncológica e Terapia </a:t>
            </a:r>
          </a:p>
          <a:p>
            <a:pPr>
              <a:lnSpc>
                <a:spcPct val="150000"/>
              </a:lnSpc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2.20 – Serviços de Radioterapia </a:t>
            </a:r>
            <a:endParaRPr lang="pt-BR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i="0" u="none" strike="noStrike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Subseção 2.21 – Serviços de Medicina Oxigenoterapia Hiperbárica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2.22 – Serviços de Atendimento Oftalmológico</a:t>
            </a: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2.23– Serviços de Odontologia</a:t>
            </a: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endParaRPr lang="pt-BR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2.24 – Serviços de Atenção Domiciliar Pontual  e internação domiciliar</a:t>
            </a:r>
            <a:r>
              <a:rPr lang="pt-BR" sz="16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pt-BR" sz="1600" kern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2.25 - Serviços de ILPI</a:t>
            </a: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2.26 - Serviços de Reprodução Humana</a:t>
            </a: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2.27 - </a:t>
            </a:r>
            <a:r>
              <a:rPr lang="pt-BR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Saúde Mental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Subseção 2.28 - </a:t>
            </a:r>
            <a:r>
              <a:rPr lang="pt-BR" sz="16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Transtorno do desenvolvim</a:t>
            </a:r>
            <a:r>
              <a:rPr lang="pt-BR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ento</a:t>
            </a:r>
            <a:endParaRPr lang="pt-BR" sz="1600" b="1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6175079-8F16-8526-6169-0CE096F36E3B}"/>
              </a:ext>
            </a:extLst>
          </p:cNvPr>
          <p:cNvSpPr txBox="1"/>
          <p:nvPr/>
        </p:nvSpPr>
        <p:spPr>
          <a:xfrm>
            <a:off x="6623050" y="244475"/>
            <a:ext cx="12719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"Anatomia da Jornada do Paciente ONA 2026"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70C6CD-F63B-3845-1438-3A1CA12DDA19}"/>
              </a:ext>
            </a:extLst>
          </p:cNvPr>
          <p:cNvSpPr txBox="1"/>
          <p:nvPr/>
        </p:nvSpPr>
        <p:spPr>
          <a:xfrm>
            <a:off x="730250" y="5121275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306A61"/>
                </a:solidFill>
                <a:latin typeface="Century Gothic" panose="020B0502020202020204" pitchFamily="34" charset="0"/>
              </a:rPr>
              <a:t>SUBSEÇÕES: </a:t>
            </a:r>
          </a:p>
          <a:p>
            <a:r>
              <a:rPr lang="pt-BR" sz="3600" dirty="0">
                <a:solidFill>
                  <a:srgbClr val="306A61"/>
                </a:solidFill>
                <a:latin typeface="Century Gothic" panose="020B0502020202020204" pitchFamily="34" charset="0"/>
              </a:rPr>
              <a:t>Tratam especificamente de cada processo em si e são compostas por requisitos</a:t>
            </a:r>
          </a:p>
        </p:txBody>
      </p:sp>
    </p:spTree>
    <p:extLst>
      <p:ext uri="{BB962C8B-B14F-4D97-AF65-F5344CB8AC3E}">
        <p14:creationId xmlns:p14="http://schemas.microsoft.com/office/powerpoint/2010/main" val="23888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EFDD84FF-8219-5A93-6533-79DF9AA3E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4254" b="2736"/>
          <a:stretch/>
        </p:blipFill>
        <p:spPr>
          <a:xfrm>
            <a:off x="-234860" y="1"/>
            <a:ext cx="20380208" cy="114617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F076FA3-7FAD-1F43-8D65-8BDD83CBFD2C}"/>
              </a:ext>
            </a:extLst>
          </p:cNvPr>
          <p:cNvSpPr txBox="1"/>
          <p:nvPr/>
        </p:nvSpPr>
        <p:spPr>
          <a:xfrm>
            <a:off x="2136172" y="4520792"/>
            <a:ext cx="4432892" cy="124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Interações com outras pessoas e equipe dentro da organização</a:t>
            </a:r>
            <a:endParaRPr lang="pt-BR" sz="1979" b="1" dirty="0"/>
          </a:p>
          <a:p>
            <a:r>
              <a:rPr lang="pt-BR" sz="1759" dirty="0" err="1"/>
              <a:t>Interactions</a:t>
            </a:r>
            <a:r>
              <a:rPr lang="pt-BR" sz="1759" dirty="0"/>
              <a:t> </a:t>
            </a:r>
            <a:r>
              <a:rPr lang="pt-BR" sz="1759" dirty="0" err="1"/>
              <a:t>with</a:t>
            </a:r>
            <a:r>
              <a:rPr lang="pt-BR" sz="1759" dirty="0"/>
              <a:t> </a:t>
            </a:r>
            <a:r>
              <a:rPr lang="pt-BR" sz="1759" dirty="0" err="1"/>
              <a:t>other</a:t>
            </a:r>
            <a:r>
              <a:rPr lang="pt-BR" sz="1759" dirty="0"/>
              <a:t> </a:t>
            </a:r>
            <a:r>
              <a:rPr lang="pt-BR" sz="1759" dirty="0" err="1"/>
              <a:t>people</a:t>
            </a:r>
            <a:r>
              <a:rPr lang="pt-BR" sz="1759" dirty="0"/>
              <a:t> </a:t>
            </a:r>
            <a:r>
              <a:rPr lang="pt-BR" sz="1759" dirty="0" err="1"/>
              <a:t>and</a:t>
            </a:r>
            <a:r>
              <a:rPr lang="pt-BR" sz="1759" dirty="0"/>
              <a:t> </a:t>
            </a:r>
            <a:r>
              <a:rPr lang="pt-BR" sz="1759" dirty="0" err="1"/>
              <a:t>team</a:t>
            </a:r>
            <a:r>
              <a:rPr lang="pt-BR" sz="1759" dirty="0"/>
              <a:t> </a:t>
            </a:r>
            <a:r>
              <a:rPr lang="pt-BR" sz="1759" dirty="0" err="1"/>
              <a:t>within</a:t>
            </a:r>
            <a:r>
              <a:rPr lang="pt-BR" sz="1759" dirty="0"/>
              <a:t> </a:t>
            </a:r>
            <a:r>
              <a:rPr lang="pt-BR" sz="1759" dirty="0" err="1"/>
              <a:t>organization</a:t>
            </a:r>
            <a:endParaRPr lang="pt-BR" sz="1759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AF62CE3-3A38-494E-88F4-BBFAE83F8BEA}"/>
              </a:ext>
            </a:extLst>
          </p:cNvPr>
          <p:cNvSpPr txBox="1"/>
          <p:nvPr/>
        </p:nvSpPr>
        <p:spPr>
          <a:xfrm>
            <a:off x="1315778" y="7561540"/>
            <a:ext cx="5066163" cy="124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Interações com outras organizações e outras pessoas</a:t>
            </a:r>
          </a:p>
          <a:p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Interactions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with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other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organization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and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other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people</a:t>
            </a:r>
            <a:endParaRPr lang="pt-BR" sz="1759" dirty="0">
              <a:solidFill>
                <a:srgbClr val="000000"/>
              </a:solidFill>
              <a:latin typeface="Segoe UI Web (West European)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DE12CE-D588-BA45-A04F-2747EE1D3BDE}"/>
              </a:ext>
            </a:extLst>
          </p:cNvPr>
          <p:cNvSpPr txBox="1"/>
          <p:nvPr/>
        </p:nvSpPr>
        <p:spPr>
          <a:xfrm>
            <a:off x="8150698" y="9360597"/>
            <a:ext cx="3802702" cy="66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Interações da organização</a:t>
            </a:r>
          </a:p>
          <a:p>
            <a:pPr algn="ctr"/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Organization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Interactions</a:t>
            </a:r>
            <a:endParaRPr lang="pt-BR" sz="1759" dirty="0">
              <a:solidFill>
                <a:srgbClr val="000000"/>
              </a:solidFill>
              <a:latin typeface="Segoe UI Web (West European)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47156CB-44A2-4049-B310-8ED22788029A}"/>
              </a:ext>
            </a:extLst>
          </p:cNvPr>
          <p:cNvSpPr txBox="1"/>
          <p:nvPr/>
        </p:nvSpPr>
        <p:spPr>
          <a:xfrm>
            <a:off x="7360650" y="3578647"/>
            <a:ext cx="5382798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Definindo interações (ambiente físico)</a:t>
            </a:r>
          </a:p>
          <a:p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Setting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interactions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(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physical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environment</a:t>
            </a:r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)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2C128B66-59BB-F847-86C8-22B06B5818C8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0052049" y="4280121"/>
            <a:ext cx="1" cy="91735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6A967416-18E0-6E4A-9D93-2006590C452D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10052049" y="8625072"/>
            <a:ext cx="1" cy="73552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189BFC68-662B-D34A-88DA-1EDAF33F6A6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1283471" y="5004081"/>
            <a:ext cx="2251563" cy="69535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786B4CF1-6B7E-0B4C-9BAE-09C5AB04CB06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6569064" y="5142244"/>
            <a:ext cx="2251564" cy="55719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CE659371-9E5A-2449-8254-E864E9A1724B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6381941" y="8123112"/>
            <a:ext cx="2438687" cy="5988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3CDF2184-ED8B-7941-A628-F4360235228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1283471" y="8123112"/>
            <a:ext cx="2242925" cy="2268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992FFDA-C58E-6545-B782-FDD80C2266A3}"/>
              </a:ext>
            </a:extLst>
          </p:cNvPr>
          <p:cNvSpPr txBox="1"/>
          <p:nvPr/>
        </p:nvSpPr>
        <p:spPr>
          <a:xfrm>
            <a:off x="473837" y="2401042"/>
            <a:ext cx="12190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0" u="none" strike="noStrike" dirty="0">
                <a:solidFill>
                  <a:srgbClr val="306A61"/>
                </a:solidFill>
                <a:effectLst/>
                <a:latin typeface="Century Gothic" panose="020B0502020202020204" pitchFamily="34" charset="0"/>
              </a:rPr>
              <a:t>JORNADA DO PACIENTE E SUAS INTERAÇÕES </a:t>
            </a:r>
            <a:endParaRPr lang="pt-BR" sz="3600" b="1" dirty="0">
              <a:solidFill>
                <a:srgbClr val="306A61"/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A6F5F15-229B-BF47-899B-2980D235B801}"/>
              </a:ext>
            </a:extLst>
          </p:cNvPr>
          <p:cNvSpPr txBox="1"/>
          <p:nvPr/>
        </p:nvSpPr>
        <p:spPr>
          <a:xfrm>
            <a:off x="1819535" y="10820229"/>
            <a:ext cx="19749561" cy="802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39" dirty="0" err="1">
                <a:latin typeface="Century Gothic" panose="020B0502020202020204" pitchFamily="34" charset="0"/>
              </a:rPr>
              <a:t>Carayon</a:t>
            </a:r>
            <a:r>
              <a:rPr lang="pt-BR" sz="1539" dirty="0">
                <a:latin typeface="Century Gothic" panose="020B0502020202020204" pitchFamily="34" charset="0"/>
              </a:rPr>
              <a:t> et al. SEIPS 3.0: </a:t>
            </a:r>
            <a:r>
              <a:rPr lang="pt-BR" sz="1539" dirty="0" err="1">
                <a:latin typeface="Century Gothic" panose="020B0502020202020204" pitchFamily="34" charset="0"/>
              </a:rPr>
              <a:t>Human-Centered</a:t>
            </a:r>
            <a:r>
              <a:rPr lang="pt-BR" sz="1539" dirty="0">
                <a:latin typeface="Century Gothic" panose="020B0502020202020204" pitchFamily="34" charset="0"/>
              </a:rPr>
              <a:t> Design </a:t>
            </a:r>
            <a:r>
              <a:rPr lang="pt-BR" sz="1539" dirty="0" err="1">
                <a:latin typeface="Century Gothic" panose="020B0502020202020204" pitchFamily="34" charset="0"/>
              </a:rPr>
              <a:t>of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the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Patient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Journey</a:t>
            </a:r>
            <a:r>
              <a:rPr lang="pt-BR" sz="1539" dirty="0">
                <a:latin typeface="Century Gothic" panose="020B0502020202020204" pitchFamily="34" charset="0"/>
              </a:rPr>
              <a:t> for </a:t>
            </a:r>
            <a:r>
              <a:rPr lang="pt-BR" sz="1539" dirty="0" err="1">
                <a:latin typeface="Century Gothic" panose="020B0502020202020204" pitchFamily="34" charset="0"/>
              </a:rPr>
              <a:t>Patient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Safety</a:t>
            </a:r>
            <a:r>
              <a:rPr lang="pt-BR" sz="1539" dirty="0">
                <a:latin typeface="Century Gothic" panose="020B0502020202020204" pitchFamily="34" charset="0"/>
              </a:rPr>
              <a:t>. </a:t>
            </a:r>
            <a:r>
              <a:rPr lang="pt-BR" sz="1539" dirty="0" err="1">
                <a:latin typeface="Century Gothic" panose="020B0502020202020204" pitchFamily="34" charset="0"/>
              </a:rPr>
              <a:t>Appl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Ergon</a:t>
            </a:r>
            <a:r>
              <a:rPr lang="pt-BR" sz="1539" dirty="0">
                <a:latin typeface="Century Gothic" panose="020B0502020202020204" pitchFamily="34" charset="0"/>
              </a:rPr>
              <a:t>. 2020 </a:t>
            </a:r>
            <a:r>
              <a:rPr lang="pt-BR" sz="1539" dirty="0" err="1">
                <a:latin typeface="Century Gothic" panose="020B0502020202020204" pitchFamily="34" charset="0"/>
              </a:rPr>
              <a:t>April</a:t>
            </a:r>
            <a:r>
              <a:rPr lang="pt-BR" sz="1539" dirty="0">
                <a:latin typeface="Century Gothic" panose="020B0502020202020204" pitchFamily="34" charset="0"/>
              </a:rPr>
              <a:t> ; 84: 103033. doi:10.1016/j.apergo.2019.103033 </a:t>
            </a:r>
          </a:p>
          <a:p>
            <a:endParaRPr lang="pt-BR" sz="1539" dirty="0">
              <a:latin typeface="Century Gothic" panose="020B0502020202020204" pitchFamily="34" charset="0"/>
            </a:endParaRPr>
          </a:p>
          <a:p>
            <a:r>
              <a:rPr lang="pt-BR" sz="1539" dirty="0"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120CAD8-E164-1418-995C-DC5578FCDAB2}"/>
              </a:ext>
            </a:extLst>
          </p:cNvPr>
          <p:cNvSpPr txBox="1">
            <a:spLocks/>
          </p:cNvSpPr>
          <p:nvPr/>
        </p:nvSpPr>
        <p:spPr>
          <a:xfrm>
            <a:off x="8080787" y="-61741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>
                <a:solidFill>
                  <a:schemeClr val="bg1"/>
                </a:solidFill>
              </a:rPr>
              <a:t>Jornada do </a:t>
            </a:r>
            <a:r>
              <a:rPr lang="en-US" sz="6600" spc="-10" dirty="0" err="1">
                <a:solidFill>
                  <a:schemeClr val="bg1"/>
                </a:solidFill>
              </a:rPr>
              <a:t>Paciente</a:t>
            </a:r>
            <a:endParaRPr lang="en-US" sz="6600" spc="-10" dirty="0">
              <a:solidFill>
                <a:schemeClr val="bg1"/>
              </a:solidFill>
            </a:endParaRPr>
          </a:p>
          <a:p>
            <a:pPr marL="163830">
              <a:lnSpc>
                <a:spcPts val="3525"/>
              </a:lnSpc>
            </a:pPr>
            <a:r>
              <a:rPr lang="en-US" sz="2800" dirty="0">
                <a:solidFill>
                  <a:schemeClr val="bg1"/>
                </a:solidFill>
                <a:latin typeface="Raleway"/>
                <a:cs typeface="Raleway"/>
              </a:rPr>
              <a:t>Manual ONA OPSS 2026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F60D108-1B6A-1B7C-BEEC-AC26881E6438}"/>
              </a:ext>
            </a:extLst>
          </p:cNvPr>
          <p:cNvSpPr/>
          <p:nvPr/>
        </p:nvSpPr>
        <p:spPr>
          <a:xfrm>
            <a:off x="19852206" y="623593"/>
            <a:ext cx="252095" cy="401955"/>
          </a:xfrm>
          <a:custGeom>
            <a:avLst/>
            <a:gdLst/>
            <a:ahLst/>
            <a:cxnLst/>
            <a:rect l="l" t="t" r="r" b="b"/>
            <a:pathLst>
              <a:path w="252094" h="401955">
                <a:moveTo>
                  <a:pt x="251892" y="0"/>
                </a:moveTo>
                <a:lnTo>
                  <a:pt x="187328" y="18156"/>
                </a:lnTo>
                <a:lnTo>
                  <a:pt x="127995" y="50583"/>
                </a:lnTo>
                <a:lnTo>
                  <a:pt x="72185" y="96687"/>
                </a:lnTo>
                <a:lnTo>
                  <a:pt x="29737" y="155330"/>
                </a:lnTo>
                <a:lnTo>
                  <a:pt x="7032" y="213299"/>
                </a:lnTo>
                <a:lnTo>
                  <a:pt x="0" y="275161"/>
                </a:lnTo>
                <a:lnTo>
                  <a:pt x="1913" y="301456"/>
                </a:lnTo>
                <a:lnTo>
                  <a:pt x="16582" y="351693"/>
                </a:lnTo>
                <a:lnTo>
                  <a:pt x="40276" y="387532"/>
                </a:lnTo>
                <a:lnTo>
                  <a:pt x="71005" y="400444"/>
                </a:lnTo>
                <a:lnTo>
                  <a:pt x="77679" y="401547"/>
                </a:lnTo>
                <a:lnTo>
                  <a:pt x="84415" y="401958"/>
                </a:lnTo>
                <a:lnTo>
                  <a:pt x="91159" y="401676"/>
                </a:lnTo>
                <a:lnTo>
                  <a:pt x="97859" y="400699"/>
                </a:lnTo>
                <a:lnTo>
                  <a:pt x="139192" y="374613"/>
                </a:lnTo>
                <a:lnTo>
                  <a:pt x="150654" y="332024"/>
                </a:lnTo>
                <a:lnTo>
                  <a:pt x="145384" y="304913"/>
                </a:lnTo>
                <a:lnTo>
                  <a:pt x="139243" y="281613"/>
                </a:lnTo>
                <a:lnTo>
                  <a:pt x="135608" y="257859"/>
                </a:lnTo>
                <a:lnTo>
                  <a:pt x="135957" y="209796"/>
                </a:lnTo>
                <a:lnTo>
                  <a:pt x="155224" y="169234"/>
                </a:lnTo>
                <a:lnTo>
                  <a:pt x="189168" y="139827"/>
                </a:lnTo>
                <a:lnTo>
                  <a:pt x="227752" y="121375"/>
                </a:lnTo>
                <a:lnTo>
                  <a:pt x="248883" y="118056"/>
                </a:lnTo>
                <a:lnTo>
                  <a:pt x="251892" y="118056"/>
                </a:lnTo>
                <a:lnTo>
                  <a:pt x="251892" y="0"/>
                </a:lnTo>
                <a:close/>
              </a:path>
              <a:path w="252094" h="401955">
                <a:moveTo>
                  <a:pt x="251892" y="118056"/>
                </a:moveTo>
                <a:lnTo>
                  <a:pt x="248883" y="118056"/>
                </a:lnTo>
                <a:lnTo>
                  <a:pt x="251892" y="118171"/>
                </a:lnTo>
                <a:close/>
              </a:path>
            </a:pathLst>
          </a:custGeom>
          <a:solidFill>
            <a:srgbClr val="598658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E9C647-3836-FE45-A587-84469535B3BE}"/>
              </a:ext>
            </a:extLst>
          </p:cNvPr>
          <p:cNvSpPr txBox="1"/>
          <p:nvPr/>
        </p:nvSpPr>
        <p:spPr>
          <a:xfrm>
            <a:off x="13535034" y="4670271"/>
            <a:ext cx="3324669" cy="66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Interações de tarefas</a:t>
            </a:r>
          </a:p>
          <a:p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Task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interaction</a:t>
            </a:r>
            <a:r>
              <a:rPr lang="pt-BR" sz="1759" dirty="0" err="1"/>
              <a:t>s</a:t>
            </a:r>
            <a:endParaRPr lang="pt-BR" sz="1759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08A769-DE0C-C046-9E93-F03F8E20BA49}"/>
              </a:ext>
            </a:extLst>
          </p:cNvPr>
          <p:cNvSpPr txBox="1"/>
          <p:nvPr/>
        </p:nvSpPr>
        <p:spPr>
          <a:xfrm>
            <a:off x="13526396" y="7811987"/>
            <a:ext cx="5197985" cy="66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979" b="1" dirty="0">
                <a:solidFill>
                  <a:srgbClr val="000000"/>
                </a:solidFill>
                <a:latin typeface="Segoe UI Web (West European)"/>
              </a:rPr>
              <a:t>Interações com ferramentas e tecnologias</a:t>
            </a:r>
          </a:p>
          <a:p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Interactions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with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tools </a:t>
            </a:r>
            <a:r>
              <a:rPr lang="pt-BR" sz="1759" dirty="0" err="1">
                <a:solidFill>
                  <a:srgbClr val="000000"/>
                </a:solidFill>
                <a:latin typeface="Segoe UI Web (West European)"/>
              </a:rPr>
              <a:t>and</a:t>
            </a:r>
            <a:r>
              <a:rPr lang="pt-BR" sz="1759" dirty="0">
                <a:solidFill>
                  <a:srgbClr val="000000"/>
                </a:solidFill>
                <a:latin typeface="Segoe UI Web (West European)"/>
              </a:rPr>
              <a:t> Technologies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o 3D 17" descr="Esfera Cinza-Claro">
                <a:extLst>
                  <a:ext uri="{FF2B5EF4-FFF2-40B4-BE49-F238E27FC236}">
                    <a16:creationId xmlns:a16="http://schemas.microsoft.com/office/drawing/2014/main" id="{E5EBD5D2-070F-FB72-261D-6CE02F8F215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02057301"/>
                  </p:ext>
                </p:extLst>
              </p:nvPr>
            </p:nvGraphicFramePr>
            <p:xfrm>
              <a:off x="7589765" y="4520792"/>
              <a:ext cx="4924566" cy="49245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924566" cy="492456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8082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o 3D 17" descr="Esfera Cinza-Claro">
                <a:extLst>
                  <a:ext uri="{FF2B5EF4-FFF2-40B4-BE49-F238E27FC236}">
                    <a16:creationId xmlns:a16="http://schemas.microsoft.com/office/drawing/2014/main" id="{E5EBD5D2-070F-FB72-261D-6CE02F8F21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9765" y="4520792"/>
                <a:ext cx="4924566" cy="4924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Ícone masculino">
                <a:extLst>
                  <a:ext uri="{FF2B5EF4-FFF2-40B4-BE49-F238E27FC236}">
                    <a16:creationId xmlns:a16="http://schemas.microsoft.com/office/drawing/2014/main" id="{A948F05A-3C91-6B0E-4200-E63B062DF9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214638"/>
                  </p:ext>
                </p:extLst>
              </p:nvPr>
            </p:nvGraphicFramePr>
            <p:xfrm>
              <a:off x="9432034" y="5295720"/>
              <a:ext cx="1192835" cy="318831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92835" cy="3188318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6043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Ícone masculino">
                <a:extLst>
                  <a:ext uri="{FF2B5EF4-FFF2-40B4-BE49-F238E27FC236}">
                    <a16:creationId xmlns:a16="http://schemas.microsoft.com/office/drawing/2014/main" id="{A948F05A-3C91-6B0E-4200-E63B062DF9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32034" y="5295720"/>
                <a:ext cx="1192835" cy="3188318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08440692-FC5A-30A4-71DB-DBA6252E3AE9}"/>
              </a:ext>
            </a:extLst>
          </p:cNvPr>
          <p:cNvSpPr txBox="1"/>
          <p:nvPr/>
        </p:nvSpPr>
        <p:spPr>
          <a:xfrm>
            <a:off x="13095343" y="2114964"/>
            <a:ext cx="6060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306A61"/>
                </a:solidFill>
                <a:latin typeface="Century Gothic" panose="020B0502020202020204" pitchFamily="34" charset="0"/>
              </a:rPr>
              <a:t>Dinâmicas</a:t>
            </a:r>
          </a:p>
          <a:p>
            <a:pPr algn="r"/>
            <a:r>
              <a:rPr lang="pt-BR" sz="2800" dirty="0">
                <a:solidFill>
                  <a:srgbClr val="306A61"/>
                </a:solidFill>
                <a:latin typeface="Century Gothic" panose="020B0502020202020204" pitchFamily="34" charset="0"/>
              </a:rPr>
              <a:t>Não lineares</a:t>
            </a:r>
          </a:p>
          <a:p>
            <a:pPr algn="r"/>
            <a:r>
              <a:rPr lang="pt-BR" sz="2800" dirty="0">
                <a:solidFill>
                  <a:srgbClr val="306A61"/>
                </a:solidFill>
                <a:latin typeface="Century Gothic" panose="020B0502020202020204" pitchFamily="34" charset="0"/>
              </a:rPr>
              <a:t>Multidimensionais</a:t>
            </a:r>
          </a:p>
        </p:txBody>
      </p:sp>
    </p:spTree>
    <p:extLst>
      <p:ext uri="{BB962C8B-B14F-4D97-AF65-F5344CB8AC3E}">
        <p14:creationId xmlns:p14="http://schemas.microsoft.com/office/powerpoint/2010/main" val="94267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10000" accel="10000" decel="1000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B5D3F8-E39F-0CC8-CB1D-2BA5B3BD4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23871" b="9939"/>
          <a:stretch/>
        </p:blipFill>
        <p:spPr bwMode="auto">
          <a:xfrm>
            <a:off x="-1" y="1"/>
            <a:ext cx="20104101" cy="1151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2443" y="95586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/>
              <a:t>Jornada do </a:t>
            </a:r>
            <a:r>
              <a:rPr lang="en-US" sz="6600" spc="-10" dirty="0" err="1"/>
              <a:t>Paciente</a:t>
            </a:r>
            <a:endParaRPr sz="6600" spc="-10" dirty="0"/>
          </a:p>
          <a:p>
            <a:pPr marL="163830">
              <a:lnSpc>
                <a:spcPts val="3525"/>
              </a:lnSpc>
            </a:pPr>
            <a:r>
              <a:rPr lang="en-US" sz="2800" b="0" dirty="0">
                <a:latin typeface="Raleway"/>
                <a:cs typeface="Raleway"/>
              </a:rPr>
              <a:t>Manual ONA OPSS 2026</a:t>
            </a:r>
            <a:endParaRPr sz="2800" dirty="0">
              <a:latin typeface="Raleway"/>
              <a:cs typeface="Raleway"/>
            </a:endParaRPr>
          </a:p>
        </p:txBody>
      </p:sp>
      <p:pic>
        <p:nvPicPr>
          <p:cNvPr id="10" name="Imagem 9" descr="Foto aérea de colegas da área de saúde">
            <a:extLst>
              <a:ext uri="{FF2B5EF4-FFF2-40B4-BE49-F238E27FC236}">
                <a16:creationId xmlns:a16="http://schemas.microsoft.com/office/drawing/2014/main" id="{56D3219F-D0DD-B9FC-5971-3E7EAB686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9"/>
          <a:stretch/>
        </p:blipFill>
        <p:spPr>
          <a:xfrm>
            <a:off x="0" y="2679262"/>
            <a:ext cx="8604249" cy="937599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4CBB20-A721-53B7-3226-ED1FACED1E4E}"/>
              </a:ext>
            </a:extLst>
          </p:cNvPr>
          <p:cNvSpPr txBox="1"/>
          <p:nvPr/>
        </p:nvSpPr>
        <p:spPr>
          <a:xfrm>
            <a:off x="2813050" y="5947440"/>
            <a:ext cx="18659592" cy="112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pt-BR" sz="5400" b="1" spc="-10" dirty="0">
                <a:solidFill>
                  <a:srgbClr val="306A61"/>
                </a:solidFill>
                <a:latin typeface="Raleway"/>
                <a:ea typeface="+mj-ea"/>
              </a:rPr>
              <a:t>PERSPECTIVA DA ORGANIZAÇÃO ACREDITADA</a:t>
            </a:r>
          </a:p>
        </p:txBody>
      </p:sp>
    </p:spTree>
    <p:extLst>
      <p:ext uri="{BB962C8B-B14F-4D97-AF65-F5344CB8AC3E}">
        <p14:creationId xmlns:p14="http://schemas.microsoft.com/office/powerpoint/2010/main" val="232124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810ADBA7-7F67-0CF9-8C52-37C9A261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262" y="2845615"/>
            <a:ext cx="14666173" cy="741291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F85DC2-E1A4-4BFE-5CF1-A99A54277645}"/>
              </a:ext>
            </a:extLst>
          </p:cNvPr>
          <p:cNvSpPr txBox="1"/>
          <p:nvPr/>
        </p:nvSpPr>
        <p:spPr>
          <a:xfrm>
            <a:off x="6951957" y="146716"/>
            <a:ext cx="12816364" cy="701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957" dirty="0">
                <a:solidFill>
                  <a:schemeClr val="bg1"/>
                </a:solidFill>
              </a:rPr>
              <a:t>SEIPS </a:t>
            </a:r>
            <a:r>
              <a:rPr lang="pt-BR" sz="3600" dirty="0">
                <a:solidFill>
                  <a:schemeClr val="bg1"/>
                </a:solidFill>
              </a:rPr>
              <a:t>(Systems </a:t>
            </a:r>
            <a:r>
              <a:rPr lang="pt-BR" sz="3600" dirty="0" err="1">
                <a:solidFill>
                  <a:schemeClr val="bg1"/>
                </a:solidFill>
              </a:rPr>
              <a:t>Engineering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 err="1">
                <a:solidFill>
                  <a:schemeClr val="bg1"/>
                </a:solidFill>
              </a:rPr>
              <a:t>Initiative</a:t>
            </a:r>
            <a:r>
              <a:rPr lang="pt-BR" sz="3600" dirty="0">
                <a:solidFill>
                  <a:schemeClr val="bg1"/>
                </a:solidFill>
              </a:rPr>
              <a:t> for </a:t>
            </a:r>
            <a:r>
              <a:rPr lang="pt-BR" sz="3600" dirty="0" err="1">
                <a:solidFill>
                  <a:schemeClr val="bg1"/>
                </a:solidFill>
              </a:rPr>
              <a:t>Patient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 err="1">
                <a:solidFill>
                  <a:schemeClr val="bg1"/>
                </a:solidFill>
              </a:rPr>
              <a:t>Safety</a:t>
            </a:r>
            <a:r>
              <a:rPr lang="pt-BR" sz="3600" dirty="0">
                <a:solidFill>
                  <a:schemeClr val="bg1"/>
                </a:solidFill>
              </a:rPr>
              <a:t>)</a:t>
            </a:r>
            <a:endParaRPr lang="pt-BR" sz="3957" dirty="0">
              <a:solidFill>
                <a:schemeClr val="bg1"/>
              </a:solidFill>
            </a:endParaRPr>
          </a:p>
        </p:txBody>
      </p:sp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740E7C29-BC66-E588-F7C2-C621D7E2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6152" y="1840772"/>
            <a:ext cx="1717225" cy="113085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1E06D9-B090-3497-DF25-8FF86AC28618}"/>
              </a:ext>
            </a:extLst>
          </p:cNvPr>
          <p:cNvSpPr txBox="1"/>
          <p:nvPr/>
        </p:nvSpPr>
        <p:spPr>
          <a:xfrm>
            <a:off x="8992352" y="1098683"/>
            <a:ext cx="10061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Iniciativa de Engenharia de Sistemas para a Segurança do Paciente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B0FD87-53BE-4FB1-FEE7-5DAD1688DAAF}"/>
              </a:ext>
            </a:extLst>
          </p:cNvPr>
          <p:cNvSpPr txBox="1"/>
          <p:nvPr/>
        </p:nvSpPr>
        <p:spPr>
          <a:xfrm>
            <a:off x="4111169" y="3325568"/>
            <a:ext cx="2901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sistemas sociotécnicos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0592B8-455A-FEA7-3BC2-9CEFA0EE98C7}"/>
              </a:ext>
            </a:extLst>
          </p:cNvPr>
          <p:cNvSpPr txBox="1"/>
          <p:nvPr/>
        </p:nvSpPr>
        <p:spPr>
          <a:xfrm>
            <a:off x="4825319" y="5324866"/>
            <a:ext cx="15384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B1B1B"/>
                </a:solidFill>
              </a:rPr>
              <a:t>PESSOA(</a:t>
            </a:r>
            <a:r>
              <a:rPr lang="pt-BR" dirty="0" err="1">
                <a:solidFill>
                  <a:srgbClr val="1B1B1B"/>
                </a:solidFill>
              </a:rPr>
              <a:t>S</a:t>
            </a:r>
            <a:r>
              <a:rPr lang="pt-BR" dirty="0">
                <a:solidFill>
                  <a:srgbClr val="1B1B1B"/>
                </a:solidFill>
              </a:rPr>
              <a:t>) 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C301ECB-B312-2803-2BA3-44AABBB5663B}"/>
              </a:ext>
            </a:extLst>
          </p:cNvPr>
          <p:cNvSpPr txBox="1"/>
          <p:nvPr/>
        </p:nvSpPr>
        <p:spPr>
          <a:xfrm>
            <a:off x="3289186" y="6391760"/>
            <a:ext cx="13316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B1B1B"/>
                </a:solidFill>
              </a:rPr>
              <a:t>TAREFAS</a:t>
            </a:r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5ACE5CC-95B3-99F3-EFB1-392E81E784BC}"/>
              </a:ext>
            </a:extLst>
          </p:cNvPr>
          <p:cNvSpPr txBox="1"/>
          <p:nvPr/>
        </p:nvSpPr>
        <p:spPr>
          <a:xfrm>
            <a:off x="3851579" y="4326759"/>
            <a:ext cx="1538454" cy="7013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319" dirty="0">
                <a:solidFill>
                  <a:srgbClr val="1B1B1B"/>
                </a:solidFill>
              </a:rPr>
              <a:t>FERRAMENTAS E TECNOLOGIAS</a:t>
            </a:r>
            <a:endParaRPr lang="pt-BR" sz="1319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9F7BC75-49EC-D21C-81EF-1E4EAFEFF08D}"/>
              </a:ext>
            </a:extLst>
          </p:cNvPr>
          <p:cNvSpPr txBox="1"/>
          <p:nvPr/>
        </p:nvSpPr>
        <p:spPr>
          <a:xfrm>
            <a:off x="5390033" y="4323687"/>
            <a:ext cx="190621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1B1B1B"/>
                </a:solidFill>
              </a:rPr>
              <a:t>ORGANIZAÇÃO</a:t>
            </a:r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CCACA47-5247-89CD-F47D-C82833916CF1}"/>
              </a:ext>
            </a:extLst>
          </p:cNvPr>
          <p:cNvSpPr txBox="1"/>
          <p:nvPr/>
        </p:nvSpPr>
        <p:spPr>
          <a:xfrm>
            <a:off x="5895758" y="5887300"/>
            <a:ext cx="153845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B1B1B"/>
                </a:solidFill>
              </a:rPr>
              <a:t>AMBIENTE INTERNO </a:t>
            </a:r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383F2EC-5618-38C7-B9DC-3233A9D6B653}"/>
              </a:ext>
            </a:extLst>
          </p:cNvPr>
          <p:cNvSpPr txBox="1"/>
          <p:nvPr/>
        </p:nvSpPr>
        <p:spPr>
          <a:xfrm>
            <a:off x="2742423" y="7575234"/>
            <a:ext cx="15476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B1B1B"/>
                </a:solidFill>
              </a:rPr>
              <a:t>AMBIENTE EXTERNO </a:t>
            </a:r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9EBF37E-613A-BE9D-EC65-F6B28917E431}"/>
              </a:ext>
            </a:extLst>
          </p:cNvPr>
          <p:cNvSpPr txBox="1"/>
          <p:nvPr/>
        </p:nvSpPr>
        <p:spPr>
          <a:xfrm>
            <a:off x="397053" y="3531259"/>
            <a:ext cx="287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131314"/>
                </a:solidFill>
                <a:effectLst/>
              </a:rPr>
              <a:t>dinâmica, hierárquica e interativa</a:t>
            </a: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8E8242C-6D08-11C6-3AE1-1BCCB448AA37}"/>
              </a:ext>
            </a:extLst>
          </p:cNvPr>
          <p:cNvSpPr txBox="1"/>
          <p:nvPr/>
        </p:nvSpPr>
        <p:spPr>
          <a:xfrm>
            <a:off x="398345" y="10211908"/>
            <a:ext cx="10063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31314"/>
                </a:solidFill>
                <a:effectLst/>
                <a:latin typeface="Google Sans Text"/>
              </a:rPr>
              <a:t>A performance é uma </a:t>
            </a:r>
            <a:r>
              <a:rPr lang="pt-BR" b="1" i="0" dirty="0">
                <a:solidFill>
                  <a:srgbClr val="131314"/>
                </a:solidFill>
                <a:effectLst/>
                <a:latin typeface="Google Sans Text"/>
              </a:rPr>
              <a:t>propriedade emergente</a:t>
            </a:r>
            <a:r>
              <a:rPr lang="pt-BR" b="0" i="0" dirty="0">
                <a:solidFill>
                  <a:srgbClr val="131314"/>
                </a:solidFill>
                <a:effectLst/>
                <a:latin typeface="Google Sans Text"/>
              </a:rPr>
              <a:t> do sistema interativo como um todo. As configurações são </a:t>
            </a:r>
            <a:r>
              <a:rPr lang="pt-BR" b="1" i="0" dirty="0">
                <a:solidFill>
                  <a:srgbClr val="131314"/>
                </a:solidFill>
                <a:effectLst/>
                <a:latin typeface="Google Sans Text"/>
              </a:rPr>
              <a:t>dinâmicas e específicas da situação</a:t>
            </a:r>
            <a:endParaRPr lang="pt-BR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9CE6D98-4D0C-61BE-6FAF-D1FCB595D4D5}"/>
              </a:ext>
            </a:extLst>
          </p:cNvPr>
          <p:cNvSpPr txBox="1"/>
          <p:nvPr/>
        </p:nvSpPr>
        <p:spPr>
          <a:xfrm>
            <a:off x="13360139" y="4296435"/>
            <a:ext cx="1191744" cy="369332"/>
          </a:xfrm>
          <a:prstGeom prst="rect">
            <a:avLst/>
          </a:prstGeom>
          <a:solidFill>
            <a:srgbClr val="F4FEF4"/>
          </a:solidFill>
        </p:spPr>
        <p:txBody>
          <a:bodyPr wrap="square">
            <a:spAutoFit/>
          </a:bodyPr>
          <a:lstStyle/>
          <a:p>
            <a:r>
              <a:rPr lang="pt-BR" dirty="0"/>
              <a:t>Desejável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BB2F79F-9535-0F36-AE64-BCEBBB28522A}"/>
              </a:ext>
            </a:extLst>
          </p:cNvPr>
          <p:cNvSpPr txBox="1"/>
          <p:nvPr/>
        </p:nvSpPr>
        <p:spPr>
          <a:xfrm>
            <a:off x="13360139" y="6871474"/>
            <a:ext cx="1906211" cy="369332"/>
          </a:xfrm>
          <a:prstGeom prst="rect">
            <a:avLst/>
          </a:prstGeom>
          <a:solidFill>
            <a:srgbClr val="F4FEF4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indesejável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C9A33EB-F3C7-2943-2BE1-790E8B5E9D1B}"/>
              </a:ext>
            </a:extLst>
          </p:cNvPr>
          <p:cNvSpPr txBox="1"/>
          <p:nvPr/>
        </p:nvSpPr>
        <p:spPr>
          <a:xfrm>
            <a:off x="7296245" y="3484220"/>
            <a:ext cx="46461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Físico – Cognitivo – Social/Comportamental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F424CD6-3649-B9CA-81F1-E4ABCAF6C7B5}"/>
              </a:ext>
            </a:extLst>
          </p:cNvPr>
          <p:cNvSpPr txBox="1"/>
          <p:nvPr/>
        </p:nvSpPr>
        <p:spPr>
          <a:xfrm>
            <a:off x="8328389" y="4905467"/>
            <a:ext cx="2675015" cy="369332"/>
          </a:xfrm>
          <a:prstGeom prst="rect">
            <a:avLst/>
          </a:prstGeom>
          <a:solidFill>
            <a:srgbClr val="F9C1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Trabalho profissional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2AB11B6-A208-7389-8919-E581665A30C2}"/>
              </a:ext>
            </a:extLst>
          </p:cNvPr>
          <p:cNvSpPr txBox="1"/>
          <p:nvPr/>
        </p:nvSpPr>
        <p:spPr>
          <a:xfrm>
            <a:off x="8206881" y="5462725"/>
            <a:ext cx="3195114" cy="646331"/>
          </a:xfrm>
          <a:prstGeom prst="rect">
            <a:avLst/>
          </a:prstGeom>
          <a:solidFill>
            <a:srgbClr val="F4ACA7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Trabalho colaborativo profissional-paciente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07BECF0-7F27-E3C9-AA3F-4D5E4BA85AD3}"/>
              </a:ext>
            </a:extLst>
          </p:cNvPr>
          <p:cNvSpPr txBox="1"/>
          <p:nvPr/>
        </p:nvSpPr>
        <p:spPr>
          <a:xfrm>
            <a:off x="8441358" y="6394810"/>
            <a:ext cx="2465349" cy="369332"/>
          </a:xfrm>
          <a:prstGeom prst="rect">
            <a:avLst/>
          </a:prstGeom>
          <a:solidFill>
            <a:srgbClr val="F9C1BE"/>
          </a:solidFill>
        </p:spPr>
        <p:txBody>
          <a:bodyPr wrap="square">
            <a:spAutoFit/>
          </a:bodyPr>
          <a:lstStyle/>
          <a:p>
            <a:r>
              <a:rPr lang="pt-BR" dirty="0"/>
              <a:t>Trabalho de paciente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1F112CE-CB23-A0E8-869E-6D863DBDD121}"/>
              </a:ext>
            </a:extLst>
          </p:cNvPr>
          <p:cNvSpPr txBox="1"/>
          <p:nvPr/>
        </p:nvSpPr>
        <p:spPr>
          <a:xfrm>
            <a:off x="8699062" y="9463041"/>
            <a:ext cx="27059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ADAPTAÇÃO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4D79924-9D7D-6EBB-7221-BA87BE5349FA}"/>
              </a:ext>
            </a:extLst>
          </p:cNvPr>
          <p:cNvSpPr txBox="1"/>
          <p:nvPr/>
        </p:nvSpPr>
        <p:spPr>
          <a:xfrm>
            <a:off x="5783022" y="8980472"/>
            <a:ext cx="29160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/>
              <a:t>Antecipado ou inesperado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074D9B9-D39A-5744-A644-A1B3BDEDD753}"/>
              </a:ext>
            </a:extLst>
          </p:cNvPr>
          <p:cNvSpPr txBox="1"/>
          <p:nvPr/>
        </p:nvSpPr>
        <p:spPr>
          <a:xfrm>
            <a:off x="8992352" y="8855884"/>
            <a:ext cx="2326802" cy="5660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539" dirty="0"/>
              <a:t>De curta ou longa duração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6367169-BFA5-F210-6E97-210E0CD3B08B}"/>
              </a:ext>
            </a:extLst>
          </p:cNvPr>
          <p:cNvSpPr txBox="1"/>
          <p:nvPr/>
        </p:nvSpPr>
        <p:spPr>
          <a:xfrm>
            <a:off x="11503951" y="8995952"/>
            <a:ext cx="2705976" cy="3630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759" dirty="0"/>
              <a:t>Intermitente ou regular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0C28D4-BF8C-EE15-AB01-F2B45AFD58C1}"/>
              </a:ext>
            </a:extLst>
          </p:cNvPr>
          <p:cNvSpPr txBox="1"/>
          <p:nvPr/>
        </p:nvSpPr>
        <p:spPr>
          <a:xfrm>
            <a:off x="7412623" y="2164499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dirty="0">
                <a:solidFill>
                  <a:srgbClr val="4A4B4D"/>
                </a:solidFill>
                <a:effectLst/>
                <a:latin typeface="Century Gothic" panose="020B0502020202020204" pitchFamily="34" charset="0"/>
              </a:rPr>
              <a:t>sistemas </a:t>
            </a:r>
            <a:r>
              <a:rPr lang="pt-BR" sz="1800" b="1" i="0" dirty="0" err="1">
                <a:solidFill>
                  <a:srgbClr val="4A4B4D"/>
                </a:solidFill>
                <a:effectLst/>
                <a:latin typeface="Century Gothic" panose="020B0502020202020204" pitchFamily="34" charset="0"/>
              </a:rPr>
              <a:t>sócio-técnicos</a:t>
            </a:r>
            <a:r>
              <a:rPr lang="pt-BR" sz="1800" b="1" i="0" dirty="0">
                <a:solidFill>
                  <a:srgbClr val="4A4B4D"/>
                </a:solidFill>
                <a:effectLst/>
                <a:latin typeface="Century Gothic" panose="020B0502020202020204" pitchFamily="34" charset="0"/>
              </a:rPr>
              <a:t> complexos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7792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de mãos dadas">
            <a:extLst>
              <a:ext uri="{FF2B5EF4-FFF2-40B4-BE49-F238E27FC236}">
                <a16:creationId xmlns:a16="http://schemas.microsoft.com/office/drawing/2014/main" id="{60753258-CA83-CCEB-DB98-CC41191A3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0179" r="-140" b="4816"/>
          <a:stretch/>
        </p:blipFill>
        <p:spPr>
          <a:xfrm>
            <a:off x="-74576" y="0"/>
            <a:ext cx="20253251" cy="11488849"/>
          </a:xfrm>
          <a:prstGeom prst="rect">
            <a:avLst/>
          </a:prstGeom>
        </p:spPr>
      </p:pic>
      <p:pic>
        <p:nvPicPr>
          <p:cNvPr id="1026" name="Picture 2" descr="Texto&#10;&#10;O conteúdo gerado por IA pode estar incorreto.">
            <a:extLst>
              <a:ext uri="{FF2B5EF4-FFF2-40B4-BE49-F238E27FC236}">
                <a16:creationId xmlns:a16="http://schemas.microsoft.com/office/drawing/2014/main" id="{73D609F4-BE98-762E-E290-A5A68C6F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35275"/>
            <a:ext cx="10905209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A004E06-5CF0-2304-87F6-39B843CDB3AD}"/>
              </a:ext>
            </a:extLst>
          </p:cNvPr>
          <p:cNvSpPr/>
          <p:nvPr/>
        </p:nvSpPr>
        <p:spPr>
          <a:xfrm>
            <a:off x="2279650" y="3368675"/>
            <a:ext cx="2209800" cy="3581400"/>
          </a:xfrm>
          <a:prstGeom prst="roundRect">
            <a:avLst/>
          </a:prstGeom>
          <a:noFill/>
          <a:ln w="603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AEC828-9090-E99B-6569-E375D29E3BD6}"/>
              </a:ext>
            </a:extLst>
          </p:cNvPr>
          <p:cNvSpPr txBox="1"/>
          <p:nvPr/>
        </p:nvSpPr>
        <p:spPr>
          <a:xfrm>
            <a:off x="11263833" y="2073275"/>
            <a:ext cx="7611391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3200" dirty="0">
                <a:latin typeface="+mn-lt"/>
              </a:rPr>
              <a:t>Desenvolver atividades voltadas à </a:t>
            </a:r>
            <a:r>
              <a:rPr lang="pt-BR" sz="3200" b="1" dirty="0">
                <a:latin typeface="+mn-lt"/>
              </a:rPr>
              <a:t>promoção de saúde</a:t>
            </a:r>
            <a:r>
              <a:rPr lang="pt-BR" sz="3200" dirty="0">
                <a:latin typeface="+mn-lt"/>
              </a:rPr>
              <a:t> de acordo com o </a:t>
            </a:r>
            <a:r>
              <a:rPr lang="pt-BR" sz="3200" b="1" dirty="0">
                <a:latin typeface="+mn-lt"/>
              </a:rPr>
              <a:t>perfil epidemiológico</a:t>
            </a:r>
            <a:r>
              <a:rPr lang="pt-BR" sz="3200" dirty="0">
                <a:latin typeface="+mn-lt"/>
              </a:rPr>
              <a:t>.</a:t>
            </a:r>
            <a:endParaRPr lang="pt-BR" sz="3200" b="0" dirty="0">
              <a:effectLst/>
              <a:latin typeface="+mn-lt"/>
            </a:endParaRPr>
          </a:p>
          <a:p>
            <a:pPr algn="just" rtl="0"/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Estabelecer, implementar e atualizar meios e canais de comunicação para </a:t>
            </a:r>
            <a:r>
              <a:rPr lang="pt-BR" sz="3200" b="1" dirty="0">
                <a:latin typeface="+mn-lt"/>
              </a:rPr>
              <a:t>promoção da saúde e prevenção de doenças</a:t>
            </a:r>
            <a:r>
              <a:rPr lang="pt-BR" sz="3200" dirty="0">
                <a:latin typeface="+mn-lt"/>
              </a:rPr>
              <a:t>, garantindo que as orientações sejam acessíveis, claras e adequadas às condições de atendimento individuais e coletivas.</a:t>
            </a:r>
            <a:endParaRPr lang="pt-BR" sz="3200" b="0" dirty="0">
              <a:effectLst/>
              <a:latin typeface="+mn-lt"/>
            </a:endParaRPr>
          </a:p>
          <a:p>
            <a:pPr algn="just" rtl="0"/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Definir </a:t>
            </a:r>
            <a:r>
              <a:rPr lang="pt-BR" sz="3200" b="1" dirty="0">
                <a:latin typeface="+mn-lt"/>
              </a:rPr>
              <a:t>escopo de atendimento </a:t>
            </a:r>
            <a:r>
              <a:rPr lang="pt-BR" sz="3200" dirty="0">
                <a:latin typeface="+mn-lt"/>
              </a:rPr>
              <a:t>para </a:t>
            </a:r>
            <a:r>
              <a:rPr lang="pt-BR" sz="3200" b="1" dirty="0">
                <a:latin typeface="+mn-lt"/>
              </a:rPr>
              <a:t>acesso aos usuários de acordo com o perfil epidemiológico</a:t>
            </a:r>
            <a:r>
              <a:rPr lang="pt-BR" sz="3200" dirty="0">
                <a:latin typeface="+mn-lt"/>
              </a:rPr>
              <a:t>.</a:t>
            </a:r>
            <a:endParaRPr lang="pt-BR" sz="3200" b="0" dirty="0">
              <a:effectLst/>
              <a:latin typeface="+mn-lt"/>
            </a:endParaRPr>
          </a:p>
          <a:p>
            <a:pPr algn="just" rtl="0"/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Estabelecer e orientar a população em relação às </a:t>
            </a:r>
            <a:r>
              <a:rPr lang="pt-BR" sz="3200" b="1" dirty="0">
                <a:latin typeface="+mn-lt"/>
              </a:rPr>
              <a:t>diretrizes para atendimento por telessaúde</a:t>
            </a:r>
            <a:r>
              <a:rPr lang="pt-BR" sz="3200" dirty="0">
                <a:latin typeface="+mn-lt"/>
              </a:rPr>
              <a:t>.</a:t>
            </a:r>
            <a:endParaRPr lang="pt-BR" sz="3200" b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040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1ABE2-0564-E38F-9F0D-9141B4F8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de mãos dadas">
            <a:extLst>
              <a:ext uri="{FF2B5EF4-FFF2-40B4-BE49-F238E27FC236}">
                <a16:creationId xmlns:a16="http://schemas.microsoft.com/office/drawing/2014/main" id="{886CA3FB-DD06-A034-0026-79D2DFB69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0179" r="-140" b="4816"/>
          <a:stretch/>
        </p:blipFill>
        <p:spPr>
          <a:xfrm>
            <a:off x="-74576" y="0"/>
            <a:ext cx="20253251" cy="11488849"/>
          </a:xfrm>
          <a:prstGeom prst="rect">
            <a:avLst/>
          </a:prstGeom>
        </p:spPr>
      </p:pic>
      <p:pic>
        <p:nvPicPr>
          <p:cNvPr id="1026" name="Picture 2" descr="Texto&#10;&#10;O conteúdo gerado por IA pode estar incorreto.">
            <a:extLst>
              <a:ext uri="{FF2B5EF4-FFF2-40B4-BE49-F238E27FC236}">
                <a16:creationId xmlns:a16="http://schemas.microsoft.com/office/drawing/2014/main" id="{F9047CC0-0CA0-1EEF-4BA6-DB91FD0D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35275"/>
            <a:ext cx="10905209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5F6A17E-2007-CF01-64ED-810CE4AC51EE}"/>
              </a:ext>
            </a:extLst>
          </p:cNvPr>
          <p:cNvSpPr/>
          <p:nvPr/>
        </p:nvSpPr>
        <p:spPr>
          <a:xfrm>
            <a:off x="3194050" y="7254875"/>
            <a:ext cx="2209800" cy="3581400"/>
          </a:xfrm>
          <a:prstGeom prst="roundRect">
            <a:avLst/>
          </a:prstGeom>
          <a:noFill/>
          <a:ln w="603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BF23F3-BE6F-85CF-E875-66B0B79DCE3D}"/>
              </a:ext>
            </a:extLst>
          </p:cNvPr>
          <p:cNvSpPr txBox="1"/>
          <p:nvPr/>
        </p:nvSpPr>
        <p:spPr>
          <a:xfrm>
            <a:off x="10585450" y="2606675"/>
            <a:ext cx="914400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2800" dirty="0">
                <a:latin typeface="+mn-lt"/>
              </a:rPr>
              <a:t>Definir </a:t>
            </a:r>
            <a:r>
              <a:rPr lang="pt-BR" sz="2800" b="1" dirty="0">
                <a:latin typeface="+mn-lt"/>
              </a:rPr>
              <a:t>fluxos e critérios clínicos de precedência </a:t>
            </a:r>
            <a:r>
              <a:rPr lang="pt-BR" sz="2800" dirty="0">
                <a:latin typeface="+mn-lt"/>
              </a:rPr>
              <a:t>para </a:t>
            </a:r>
            <a:r>
              <a:rPr lang="pt-BR" sz="2800" b="1" dirty="0">
                <a:latin typeface="+mn-lt"/>
              </a:rPr>
              <a:t>admissão</a:t>
            </a:r>
            <a:r>
              <a:rPr lang="pt-BR" sz="2800" dirty="0">
                <a:latin typeface="+mn-lt"/>
              </a:rPr>
              <a:t> de pacientes/clientes, incluindo os provenientes de outras organizações e serviços.</a:t>
            </a:r>
          </a:p>
          <a:p>
            <a:pPr algn="just" rtl="0"/>
            <a:endParaRPr lang="pt-BR" sz="2800" dirty="0">
              <a:latin typeface="+mn-lt"/>
            </a:endParaRPr>
          </a:p>
          <a:p>
            <a:pPr algn="just" rtl="0"/>
            <a:r>
              <a:rPr lang="pt-BR" sz="2800" b="1" dirty="0">
                <a:latin typeface="+mn-lt"/>
              </a:rPr>
              <a:t>Gerenciar filas, disponibilidade de agendamentos </a:t>
            </a:r>
            <a:r>
              <a:rPr lang="pt-BR" sz="2800" dirty="0">
                <a:latin typeface="+mn-lt"/>
              </a:rPr>
              <a:t>e </a:t>
            </a:r>
            <a:r>
              <a:rPr lang="pt-BR" sz="2800" b="1" dirty="0">
                <a:latin typeface="+mn-lt"/>
              </a:rPr>
              <a:t>tempo de espera </a:t>
            </a:r>
            <a:r>
              <a:rPr lang="pt-BR" sz="2800" dirty="0">
                <a:latin typeface="+mn-lt"/>
              </a:rPr>
              <a:t>com base em critérios estabelecidos para priorizar o acesso aos diferentes serviços. </a:t>
            </a:r>
          </a:p>
          <a:p>
            <a:pPr algn="just" rtl="0"/>
            <a:br>
              <a:rPr lang="pt-BR" sz="2800" dirty="0">
                <a:latin typeface="+mn-lt"/>
              </a:rPr>
            </a:br>
            <a:r>
              <a:rPr lang="pt-BR" sz="2800" dirty="0">
                <a:latin typeface="+mn-lt"/>
              </a:rPr>
              <a:t>Oferecer </a:t>
            </a:r>
            <a:r>
              <a:rPr lang="pt-BR" sz="2800" b="1" dirty="0">
                <a:latin typeface="+mn-lt"/>
              </a:rPr>
              <a:t>canais de comunicação </a:t>
            </a:r>
            <a:r>
              <a:rPr lang="pt-BR" sz="2800" dirty="0">
                <a:latin typeface="+mn-lt"/>
              </a:rPr>
              <a:t>e orientação aos pacientes (preparo, especialidades, cobertura e convênios, </a:t>
            </a:r>
            <a:r>
              <a:rPr lang="pt-BR" sz="2800" dirty="0" err="1">
                <a:latin typeface="+mn-lt"/>
              </a:rPr>
              <a:t>etc</a:t>
            </a:r>
            <a:r>
              <a:rPr lang="pt-BR" sz="2800" dirty="0">
                <a:latin typeface="+mn-lt"/>
              </a:rPr>
              <a:t>).</a:t>
            </a:r>
          </a:p>
          <a:p>
            <a:pPr algn="just" rtl="0"/>
            <a:br>
              <a:rPr lang="pt-BR" sz="2800" dirty="0">
                <a:latin typeface="+mn-lt"/>
              </a:rPr>
            </a:br>
            <a:r>
              <a:rPr lang="pt-BR" sz="2800" b="1" dirty="0">
                <a:latin typeface="+mn-lt"/>
              </a:rPr>
              <a:t>Organizar e estruturar os leitos, agendas </a:t>
            </a:r>
            <a:r>
              <a:rPr lang="pt-BR" sz="2800" dirty="0">
                <a:latin typeface="+mn-lt"/>
              </a:rPr>
              <a:t>e atendimentos de forma integrada, com disponibilização em tempo e condições adequadas ao paciente/cliente.</a:t>
            </a:r>
          </a:p>
          <a:p>
            <a:pPr algn="just" rtl="0"/>
            <a:br>
              <a:rPr lang="pt-BR" sz="2800" dirty="0">
                <a:latin typeface="+mn-lt"/>
              </a:rPr>
            </a:br>
            <a:r>
              <a:rPr lang="pt-BR" sz="2800" dirty="0">
                <a:latin typeface="+mn-lt"/>
              </a:rPr>
              <a:t>Validar a possibilidade de </a:t>
            </a:r>
            <a:r>
              <a:rPr lang="pt-BR" sz="2800" b="1" dirty="0">
                <a:latin typeface="+mn-lt"/>
              </a:rPr>
              <a:t>ampliar e diversificar os canais de acesso ao atendimento</a:t>
            </a:r>
            <a:r>
              <a:rPr lang="pt-BR" sz="2800" dirty="0">
                <a:latin typeface="+mn-lt"/>
              </a:rPr>
              <a:t>, garantindo que o cuidado chegue até o paciente quando necessário.</a:t>
            </a:r>
          </a:p>
        </p:txBody>
      </p:sp>
    </p:spTree>
    <p:extLst>
      <p:ext uri="{BB962C8B-B14F-4D97-AF65-F5344CB8AC3E}">
        <p14:creationId xmlns:p14="http://schemas.microsoft.com/office/powerpoint/2010/main" val="2192716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02D18-CD47-ECFD-38EC-728229DD8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de mãos dadas">
            <a:extLst>
              <a:ext uri="{FF2B5EF4-FFF2-40B4-BE49-F238E27FC236}">
                <a16:creationId xmlns:a16="http://schemas.microsoft.com/office/drawing/2014/main" id="{8305A30C-9D68-6B3B-EE77-4D6B3D5E5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0179" r="-140" b="4816"/>
          <a:stretch/>
        </p:blipFill>
        <p:spPr>
          <a:xfrm>
            <a:off x="-74576" y="0"/>
            <a:ext cx="20253251" cy="11488849"/>
          </a:xfrm>
          <a:prstGeom prst="rect">
            <a:avLst/>
          </a:prstGeom>
        </p:spPr>
      </p:pic>
      <p:pic>
        <p:nvPicPr>
          <p:cNvPr id="1026" name="Picture 2" descr="Texto&#10;&#10;O conteúdo gerado por IA pode estar incorreto.">
            <a:extLst>
              <a:ext uri="{FF2B5EF4-FFF2-40B4-BE49-F238E27FC236}">
                <a16:creationId xmlns:a16="http://schemas.microsoft.com/office/drawing/2014/main" id="{6DD1424E-6C0F-FBD2-E57D-574010B7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35275"/>
            <a:ext cx="10905209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803C644-23BE-DF6C-086E-93C099B4800F}"/>
              </a:ext>
            </a:extLst>
          </p:cNvPr>
          <p:cNvSpPr/>
          <p:nvPr/>
        </p:nvSpPr>
        <p:spPr>
          <a:xfrm>
            <a:off x="4337050" y="3239770"/>
            <a:ext cx="2209800" cy="3581400"/>
          </a:xfrm>
          <a:prstGeom prst="roundRect">
            <a:avLst/>
          </a:prstGeom>
          <a:noFill/>
          <a:ln w="603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10C3DD-FBC9-97BE-00B4-1C35C3A1A54D}"/>
              </a:ext>
            </a:extLst>
          </p:cNvPr>
          <p:cNvSpPr txBox="1"/>
          <p:nvPr/>
        </p:nvSpPr>
        <p:spPr>
          <a:xfrm>
            <a:off x="10737849" y="1844675"/>
            <a:ext cx="9144001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3200" dirty="0">
                <a:latin typeface="+mn-lt"/>
              </a:rPr>
              <a:t>Estabelecer </a:t>
            </a:r>
            <a:r>
              <a:rPr lang="pt-BR" sz="3200" b="1" dirty="0">
                <a:latin typeface="+mn-lt"/>
              </a:rPr>
              <a:t>diretrizes</a:t>
            </a:r>
            <a:r>
              <a:rPr lang="pt-BR" sz="3200" dirty="0">
                <a:latin typeface="+mn-lt"/>
              </a:rPr>
              <a:t> de </a:t>
            </a:r>
            <a:r>
              <a:rPr lang="pt-BR" sz="3200" b="1" dirty="0">
                <a:latin typeface="+mn-lt"/>
              </a:rPr>
              <a:t>acolhimento e critérios </a:t>
            </a:r>
            <a:r>
              <a:rPr lang="pt-BR" sz="3200" dirty="0">
                <a:latin typeface="+mn-lt"/>
              </a:rPr>
              <a:t>de </a:t>
            </a:r>
            <a:r>
              <a:rPr lang="pt-BR" sz="3200" b="1" dirty="0">
                <a:latin typeface="+mn-lt"/>
              </a:rPr>
              <a:t>priorização de atendimento</a:t>
            </a:r>
            <a:r>
              <a:rPr lang="pt-BR" sz="3200" dirty="0">
                <a:latin typeface="+mn-lt"/>
              </a:rPr>
              <a:t>.</a:t>
            </a:r>
          </a:p>
          <a:p>
            <a:pPr algn="just" rtl="0"/>
            <a:endParaRPr lang="pt-BR" sz="3200" dirty="0">
              <a:latin typeface="+mn-lt"/>
            </a:endParaRPr>
          </a:p>
          <a:p>
            <a:pPr algn="just" rtl="0"/>
            <a:r>
              <a:rPr lang="pt-BR" sz="3200" dirty="0">
                <a:latin typeface="+mn-lt"/>
              </a:rPr>
              <a:t>Considerar </a:t>
            </a:r>
            <a:r>
              <a:rPr lang="pt-BR" sz="3200" b="1" dirty="0">
                <a:latin typeface="+mn-lt"/>
              </a:rPr>
              <a:t>características individuais </a:t>
            </a:r>
            <a:r>
              <a:rPr lang="pt-BR" sz="3200" dirty="0">
                <a:latin typeface="+mn-lt"/>
              </a:rPr>
              <a:t>dos pacientes/clientes e acompanhantes</a:t>
            </a:r>
          </a:p>
          <a:p>
            <a:pPr algn="just" rtl="0"/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Fornecer </a:t>
            </a:r>
            <a:r>
              <a:rPr lang="pt-BR" sz="3200" b="1" dirty="0">
                <a:latin typeface="+mn-lt"/>
              </a:rPr>
              <a:t>orientações</a:t>
            </a:r>
            <a:r>
              <a:rPr lang="pt-BR" sz="3200" dirty="0">
                <a:latin typeface="+mn-lt"/>
              </a:rPr>
              <a:t> iniciais ao paciente e familiares sobre o atendimento, fluxos, direitos e procedimentos, garantindo acolhimento seguro e humanizado.</a:t>
            </a:r>
          </a:p>
          <a:p>
            <a:pPr algn="just" rtl="0"/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Fornecer as orientações aos pacientes e familiares relacionadas aos </a:t>
            </a:r>
            <a:r>
              <a:rPr lang="pt-BR" sz="3200" b="1" dirty="0">
                <a:latin typeface="+mn-lt"/>
              </a:rPr>
              <a:t>direitos e deve</a:t>
            </a:r>
            <a:r>
              <a:rPr lang="pt-BR" sz="3200" dirty="0">
                <a:latin typeface="+mn-lt"/>
              </a:rPr>
              <a:t>res. </a:t>
            </a:r>
          </a:p>
          <a:p>
            <a:pPr algn="just" rtl="0"/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Estabelecer, implementar e manter uma sistemática de </a:t>
            </a:r>
            <a:r>
              <a:rPr lang="pt-BR" sz="3200" b="1" dirty="0">
                <a:latin typeface="+mn-lt"/>
              </a:rPr>
              <a:t>sinalização clara e compreensível nas áreas internas e externas de circulação</a:t>
            </a:r>
            <a:r>
              <a:rPr lang="pt-BR" sz="3200" dirty="0">
                <a:latin typeface="+mn-lt"/>
              </a:rPr>
              <a:t>, acessibilidade e localização da organização.</a:t>
            </a:r>
          </a:p>
        </p:txBody>
      </p:sp>
    </p:spTree>
    <p:extLst>
      <p:ext uri="{BB962C8B-B14F-4D97-AF65-F5344CB8AC3E}">
        <p14:creationId xmlns:p14="http://schemas.microsoft.com/office/powerpoint/2010/main" val="1304857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E5737-820C-F3E8-A862-C621B1CC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de mãos dadas">
            <a:extLst>
              <a:ext uri="{FF2B5EF4-FFF2-40B4-BE49-F238E27FC236}">
                <a16:creationId xmlns:a16="http://schemas.microsoft.com/office/drawing/2014/main" id="{09FEC05A-DDAA-F026-EA94-7C1DD409D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0179" r="-140" b="4816"/>
          <a:stretch/>
        </p:blipFill>
        <p:spPr>
          <a:xfrm>
            <a:off x="-74576" y="0"/>
            <a:ext cx="20253251" cy="11488849"/>
          </a:xfrm>
          <a:prstGeom prst="rect">
            <a:avLst/>
          </a:prstGeom>
        </p:spPr>
      </p:pic>
      <p:pic>
        <p:nvPicPr>
          <p:cNvPr id="1026" name="Picture 2" descr="Texto&#10;&#10;O conteúdo gerado por IA pode estar incorreto.">
            <a:extLst>
              <a:ext uri="{FF2B5EF4-FFF2-40B4-BE49-F238E27FC236}">
                <a16:creationId xmlns:a16="http://schemas.microsoft.com/office/drawing/2014/main" id="{436EE07E-6B0E-C6D0-280D-DE0B95DC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35275"/>
            <a:ext cx="10905209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636D7C6-2AC7-4ABA-F8B0-9E2060D4595E}"/>
              </a:ext>
            </a:extLst>
          </p:cNvPr>
          <p:cNvSpPr/>
          <p:nvPr/>
        </p:nvSpPr>
        <p:spPr>
          <a:xfrm>
            <a:off x="5251450" y="6835775"/>
            <a:ext cx="2209800" cy="3581400"/>
          </a:xfrm>
          <a:prstGeom prst="roundRect">
            <a:avLst/>
          </a:prstGeom>
          <a:noFill/>
          <a:ln w="603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2283CC-8123-033B-BF43-81A1E62B86DC}"/>
              </a:ext>
            </a:extLst>
          </p:cNvPr>
          <p:cNvSpPr txBox="1"/>
          <p:nvPr/>
        </p:nvSpPr>
        <p:spPr>
          <a:xfrm>
            <a:off x="10585450" y="2073275"/>
            <a:ext cx="914400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2400" b="1" dirty="0">
                <a:latin typeface="+mn-lt"/>
              </a:rPr>
              <a:t>Avaliar o paciente </a:t>
            </a:r>
            <a:r>
              <a:rPr lang="pt-BR" sz="2400" dirty="0">
                <a:latin typeface="+mn-lt"/>
              </a:rPr>
              <a:t>considerando suas </a:t>
            </a:r>
            <a:r>
              <a:rPr lang="pt-BR" sz="2400" b="1" dirty="0">
                <a:latin typeface="+mn-lt"/>
              </a:rPr>
              <a:t>expectativas, necessidades, individualidades</a:t>
            </a:r>
            <a:r>
              <a:rPr lang="pt-BR" sz="2400" dirty="0">
                <a:latin typeface="+mn-lt"/>
              </a:rPr>
              <a:t>, riscos, condição clínica, histórico e condições econômicas. 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Tomar </a:t>
            </a:r>
            <a:r>
              <a:rPr lang="pt-BR" sz="2400" b="1" dirty="0">
                <a:latin typeface="+mn-lt"/>
              </a:rPr>
              <a:t>decisões baseadas em evidência </a:t>
            </a:r>
            <a:r>
              <a:rPr lang="pt-BR" sz="2400" dirty="0">
                <a:latin typeface="+mn-lt"/>
              </a:rPr>
              <a:t>científica.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b="1" dirty="0">
                <a:latin typeface="+mn-lt"/>
              </a:rPr>
              <a:t>Identifica os riscos </a:t>
            </a:r>
            <a:r>
              <a:rPr lang="pt-BR" sz="2400" dirty="0">
                <a:latin typeface="+mn-lt"/>
              </a:rPr>
              <a:t>assistenciais do paciente/cliente e estabelece ações de prevenção, para redução da probabilidade de incidentes.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 A </a:t>
            </a:r>
            <a:r>
              <a:rPr lang="pt-BR" sz="2400" b="1" dirty="0">
                <a:latin typeface="+mn-lt"/>
              </a:rPr>
              <a:t>equipe multiprofissional discute</a:t>
            </a:r>
            <a:r>
              <a:rPr lang="pt-BR" sz="2400" dirty="0">
                <a:latin typeface="+mn-lt"/>
              </a:rPr>
              <a:t> os riscos dos pacientes para contribuição na tomada de decisão.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Cumprir diretrizes de </a:t>
            </a:r>
            <a:r>
              <a:rPr lang="pt-BR" sz="2400" b="1" dirty="0">
                <a:latin typeface="+mn-lt"/>
              </a:rPr>
              <a:t>transmissão de informação </a:t>
            </a:r>
            <a:r>
              <a:rPr lang="pt-BR" sz="2400" dirty="0">
                <a:latin typeface="+mn-lt"/>
              </a:rPr>
              <a:t>na </a:t>
            </a:r>
            <a:r>
              <a:rPr lang="pt-BR" sz="2400" b="1" dirty="0">
                <a:latin typeface="+mn-lt"/>
              </a:rPr>
              <a:t>transição</a:t>
            </a:r>
            <a:r>
              <a:rPr lang="pt-BR" sz="2400" dirty="0">
                <a:latin typeface="+mn-lt"/>
              </a:rPr>
              <a:t> de cuidado, incluindo </a:t>
            </a:r>
            <a:r>
              <a:rPr lang="pt-BR" sz="2400" b="1" dirty="0">
                <a:latin typeface="+mn-lt"/>
              </a:rPr>
              <a:t>transferências internas e externas</a:t>
            </a:r>
            <a:r>
              <a:rPr lang="pt-BR" sz="2400" dirty="0">
                <a:latin typeface="+mn-lt"/>
              </a:rPr>
              <a:t>, exames e recursos assistenciais.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Identificar </a:t>
            </a:r>
            <a:r>
              <a:rPr lang="pt-BR" sz="2400" b="1" dirty="0">
                <a:latin typeface="+mn-lt"/>
              </a:rPr>
              <a:t>sinais de instabilidade </a:t>
            </a:r>
            <a:r>
              <a:rPr lang="pt-BR" sz="2400" dirty="0">
                <a:latin typeface="+mn-lt"/>
              </a:rPr>
              <a:t>ou </a:t>
            </a:r>
            <a:r>
              <a:rPr lang="pt-BR" sz="2400" b="1" dirty="0">
                <a:latin typeface="+mn-lt"/>
              </a:rPr>
              <a:t>evolução clínica desfavorável </a:t>
            </a:r>
            <a:r>
              <a:rPr lang="pt-BR" sz="2400" dirty="0">
                <a:latin typeface="+mn-lt"/>
              </a:rPr>
              <a:t>e cumpre protocolo de atendimento.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Utilizar técnicas e ferramentas de comunicação como </a:t>
            </a:r>
            <a:r>
              <a:rPr lang="pt-BR" sz="2400" b="1" dirty="0">
                <a:latin typeface="+mn-lt"/>
              </a:rPr>
              <a:t>escuta ativa</a:t>
            </a:r>
            <a:r>
              <a:rPr lang="pt-BR" sz="2400" dirty="0">
                <a:latin typeface="+mn-lt"/>
              </a:rPr>
              <a:t>.</a:t>
            </a:r>
          </a:p>
          <a:p>
            <a:pPr algn="just" rtl="0"/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Definir </a:t>
            </a:r>
            <a:r>
              <a:rPr lang="pt-BR" sz="2400" b="1" dirty="0">
                <a:latin typeface="+mn-lt"/>
              </a:rPr>
              <a:t>critérios</a:t>
            </a:r>
            <a:r>
              <a:rPr lang="pt-BR" sz="2400" dirty="0">
                <a:latin typeface="+mn-lt"/>
              </a:rPr>
              <a:t> para </a:t>
            </a:r>
            <a:r>
              <a:rPr lang="pt-BR" sz="2400" b="1" dirty="0">
                <a:latin typeface="+mn-lt"/>
              </a:rPr>
              <a:t>indicação adequada de exames e tratamentos</a:t>
            </a:r>
            <a:r>
              <a:rPr lang="pt-BR" sz="2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2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E826B-8F22-209B-9074-A7BBB8D6F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de mãos dadas">
            <a:extLst>
              <a:ext uri="{FF2B5EF4-FFF2-40B4-BE49-F238E27FC236}">
                <a16:creationId xmlns:a16="http://schemas.microsoft.com/office/drawing/2014/main" id="{15FE0BA3-4D4C-8DA4-B0C1-D640AED3F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0179" r="-140" b="4816"/>
          <a:stretch/>
        </p:blipFill>
        <p:spPr>
          <a:xfrm>
            <a:off x="-74576" y="0"/>
            <a:ext cx="20253251" cy="11488849"/>
          </a:xfrm>
          <a:prstGeom prst="rect">
            <a:avLst/>
          </a:prstGeom>
        </p:spPr>
      </p:pic>
      <p:pic>
        <p:nvPicPr>
          <p:cNvPr id="1026" name="Picture 2" descr="Texto&#10;&#10;O conteúdo gerado por IA pode estar incorreto.">
            <a:extLst>
              <a:ext uri="{FF2B5EF4-FFF2-40B4-BE49-F238E27FC236}">
                <a16:creationId xmlns:a16="http://schemas.microsoft.com/office/drawing/2014/main" id="{F4879A2F-084E-4F26-61DA-42668201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35275"/>
            <a:ext cx="10905209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9A96278-B0EA-B2EB-C0F4-24CB4DFF427A}"/>
              </a:ext>
            </a:extLst>
          </p:cNvPr>
          <p:cNvSpPr/>
          <p:nvPr/>
        </p:nvSpPr>
        <p:spPr>
          <a:xfrm>
            <a:off x="6064744" y="3254375"/>
            <a:ext cx="2209800" cy="3581400"/>
          </a:xfrm>
          <a:prstGeom prst="roundRect">
            <a:avLst/>
          </a:prstGeom>
          <a:noFill/>
          <a:ln w="603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6159EE-2FAC-4AE8-0BDC-F178632710D1}"/>
              </a:ext>
            </a:extLst>
          </p:cNvPr>
          <p:cNvSpPr txBox="1"/>
          <p:nvPr/>
        </p:nvSpPr>
        <p:spPr>
          <a:xfrm>
            <a:off x="10585450" y="1844675"/>
            <a:ext cx="914400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1800" dirty="0"/>
              <a:t>Estabelece e implementa os </a:t>
            </a:r>
            <a:r>
              <a:rPr lang="pt-BR" sz="1800" b="1" dirty="0"/>
              <a:t>protocolos</a:t>
            </a:r>
            <a:r>
              <a:rPr lang="pt-BR" sz="1800" dirty="0"/>
              <a:t> de acordo com o perfil dos pacientes, baseado em evidência científica, considerando a assistência multidisciplinar.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b="1" dirty="0"/>
              <a:t>Compartilha e discute com o paciente e família/acompanhante</a:t>
            </a:r>
            <a:r>
              <a:rPr lang="pt-BR" sz="1800" dirty="0"/>
              <a:t> a proposta terapêutica e condução do cuidado (em tempo hábil).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Estabelece um </a:t>
            </a:r>
            <a:r>
              <a:rPr lang="pt-BR" sz="1800" b="1" dirty="0"/>
              <a:t>plano de orientação/educação ao paciente</a:t>
            </a:r>
            <a:r>
              <a:rPr lang="pt-BR" sz="1800" dirty="0"/>
              <a:t> considerando suas individualidades e assistência multidisciplinar.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Estabelece, acompanha, avalia e adequa o </a:t>
            </a:r>
            <a:r>
              <a:rPr lang="pt-BR" sz="1800" b="1" dirty="0"/>
              <a:t>plano terapêutico individualizado</a:t>
            </a:r>
            <a:r>
              <a:rPr lang="pt-BR" sz="1800" dirty="0"/>
              <a:t>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Estabelece </a:t>
            </a:r>
            <a:r>
              <a:rPr lang="pt-BR" sz="1800" b="1" dirty="0"/>
              <a:t>plano de cuidado interdisciplinar com base no plano terapêutico</a:t>
            </a:r>
            <a:r>
              <a:rPr lang="pt-BR" sz="1800" dirty="0"/>
              <a:t>, conforme grau de complexidade e dependência.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Identifica sinais de </a:t>
            </a:r>
            <a:r>
              <a:rPr lang="pt-BR" sz="1800" b="1" dirty="0"/>
              <a:t>instabilidade/deterioração clínica </a:t>
            </a:r>
            <a:r>
              <a:rPr lang="pt-BR" sz="1800" dirty="0"/>
              <a:t>e cumpre o protocolo de atendimento.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b="1" dirty="0"/>
              <a:t>Monitoramento da adesão ao tratamento</a:t>
            </a:r>
            <a:r>
              <a:rPr lang="pt-BR" sz="1800" dirty="0"/>
              <a:t>. 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Aplica </a:t>
            </a:r>
            <a:r>
              <a:rPr lang="pt-BR" sz="1800" b="1" dirty="0"/>
              <a:t>termo de consentimento </a:t>
            </a:r>
            <a:r>
              <a:rPr lang="pt-BR" sz="1800" dirty="0"/>
              <a:t>para procedimentos de risco, invasivos e anestesia.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Planeja e realiza a </a:t>
            </a:r>
            <a:r>
              <a:rPr lang="pt-BR" sz="1800" b="1" dirty="0"/>
              <a:t>alta do paciente </a:t>
            </a:r>
            <a:r>
              <a:rPr lang="pt-BR" sz="1800" dirty="0"/>
              <a:t>com plano de continuidade do cuidado. </a:t>
            </a:r>
            <a:endParaRPr lang="pt-BR" sz="2400" b="0" dirty="0">
              <a:effectLst/>
            </a:endParaRPr>
          </a:p>
          <a:p>
            <a:pPr algn="just"/>
            <a:br>
              <a:rPr lang="pt-BR" sz="2400" dirty="0"/>
            </a:br>
            <a:r>
              <a:rPr lang="pt-BR" sz="1800" dirty="0"/>
              <a:t>Cumpre </a:t>
            </a:r>
            <a:r>
              <a:rPr lang="pt-BR" sz="1800" b="1" dirty="0"/>
              <a:t>diretrizes de transmissão de informação na transição de cuidado </a:t>
            </a:r>
            <a:r>
              <a:rPr lang="pt-BR" sz="1800" dirty="0"/>
              <a:t>(interna e externa). </a:t>
            </a:r>
          </a:p>
          <a:p>
            <a:pPr algn="just"/>
            <a:endParaRPr lang="pt-BR" dirty="0">
              <a:latin typeface="+mn-lt"/>
            </a:endParaRPr>
          </a:p>
          <a:p>
            <a:pPr algn="just" rtl="0"/>
            <a:r>
              <a:rPr lang="pt-BR" sz="1800" b="1" dirty="0"/>
              <a:t>Acompanha os pacientes </a:t>
            </a:r>
            <a:r>
              <a:rPr lang="pt-BR" sz="1800" dirty="0"/>
              <a:t>após encaminhamento para outros serviços nas </a:t>
            </a:r>
            <a:r>
              <a:rPr lang="pt-BR" sz="1800" b="1" dirty="0"/>
              <a:t>transições e transferências. </a:t>
            </a:r>
            <a:endParaRPr lang="pt-BR" sz="2400" b="1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b="1" dirty="0"/>
              <a:t>Monitoramento dos resultados clínicos dos pacientes</a:t>
            </a:r>
            <a:r>
              <a:rPr lang="pt-BR" sz="1800" dirty="0"/>
              <a:t>.</a:t>
            </a:r>
            <a:endParaRPr lang="pt-BR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832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01AC7-FF4B-0F7D-D222-A8F936139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de mãos dadas">
            <a:extLst>
              <a:ext uri="{FF2B5EF4-FFF2-40B4-BE49-F238E27FC236}">
                <a16:creationId xmlns:a16="http://schemas.microsoft.com/office/drawing/2014/main" id="{A069E46E-1220-11FA-01E2-8719D2523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0179" r="-140" b="4816"/>
          <a:stretch/>
        </p:blipFill>
        <p:spPr>
          <a:xfrm>
            <a:off x="-74576" y="0"/>
            <a:ext cx="20253251" cy="11488849"/>
          </a:xfrm>
          <a:prstGeom prst="rect">
            <a:avLst/>
          </a:prstGeom>
        </p:spPr>
      </p:pic>
      <p:pic>
        <p:nvPicPr>
          <p:cNvPr id="1026" name="Picture 2" descr="Texto&#10;&#10;O conteúdo gerado por IA pode estar incorreto.">
            <a:extLst>
              <a:ext uri="{FF2B5EF4-FFF2-40B4-BE49-F238E27FC236}">
                <a16:creationId xmlns:a16="http://schemas.microsoft.com/office/drawing/2014/main" id="{883E1A50-096D-81F5-060B-046B12A3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35275"/>
            <a:ext cx="10905209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E99FA89-A8F6-77BF-F5CA-538BABAB96FD}"/>
              </a:ext>
            </a:extLst>
          </p:cNvPr>
          <p:cNvSpPr/>
          <p:nvPr/>
        </p:nvSpPr>
        <p:spPr>
          <a:xfrm>
            <a:off x="7156450" y="6836410"/>
            <a:ext cx="2209800" cy="3581400"/>
          </a:xfrm>
          <a:prstGeom prst="roundRect">
            <a:avLst/>
          </a:prstGeom>
          <a:noFill/>
          <a:ln w="603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123915F-5E92-7667-B2A7-6396E5CF04AE}"/>
              </a:ext>
            </a:extLst>
          </p:cNvPr>
          <p:cNvSpPr txBox="1"/>
          <p:nvPr/>
        </p:nvSpPr>
        <p:spPr>
          <a:xfrm>
            <a:off x="10797782" y="2682875"/>
            <a:ext cx="91440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1800" b="1" dirty="0"/>
              <a:t>Identificar</a:t>
            </a:r>
            <a:r>
              <a:rPr lang="pt-BR" sz="1800" dirty="0"/>
              <a:t> os </a:t>
            </a:r>
            <a:r>
              <a:rPr lang="pt-BR" sz="1800" b="1" dirty="0"/>
              <a:t>pacientes</a:t>
            </a:r>
            <a:r>
              <a:rPr lang="pt-BR" sz="1800" dirty="0"/>
              <a:t> que necessitam de </a:t>
            </a:r>
            <a:r>
              <a:rPr lang="pt-BR" sz="1800" b="1" dirty="0"/>
              <a:t>continuidade do cuidado </a:t>
            </a:r>
            <a:r>
              <a:rPr lang="pt-BR" sz="1800" dirty="0"/>
              <a:t>e monitoramento, definindo critérios de acompanhamento com base no perfil e porte da organização, plano terapêutico, metas e desfechos.</a:t>
            </a:r>
            <a:endParaRPr lang="pt-BR" sz="2400" b="0" dirty="0">
              <a:effectLst/>
            </a:endParaRPr>
          </a:p>
          <a:p>
            <a:pPr algn="just" rtl="0"/>
            <a:br>
              <a:rPr lang="pt-BR" sz="2400" dirty="0"/>
            </a:br>
            <a:r>
              <a:rPr lang="pt-BR" sz="1800" dirty="0"/>
              <a:t>Fortalece as </a:t>
            </a:r>
            <a:r>
              <a:rPr lang="pt-BR" sz="1800" b="1" dirty="0"/>
              <a:t>orientações</a:t>
            </a:r>
            <a:r>
              <a:rPr lang="pt-BR" sz="1800" dirty="0"/>
              <a:t> aos </a:t>
            </a:r>
            <a:r>
              <a:rPr lang="pt-BR" sz="1800" b="1" dirty="0"/>
              <a:t>pacientes/familiares </a:t>
            </a:r>
            <a:r>
              <a:rPr lang="pt-BR" sz="1800" dirty="0"/>
              <a:t>que </a:t>
            </a:r>
            <a:r>
              <a:rPr lang="pt-BR" sz="1800" b="1" dirty="0"/>
              <a:t>necessitam</a:t>
            </a:r>
            <a:r>
              <a:rPr lang="pt-BR" sz="1800" dirty="0"/>
              <a:t> de </a:t>
            </a:r>
            <a:r>
              <a:rPr lang="pt-BR" sz="1800" b="1" dirty="0"/>
              <a:t>continuidade do cuidado ou monitoramento. </a:t>
            </a:r>
            <a:endParaRPr lang="pt-BR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0866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"/>
            <a:ext cx="20104100" cy="11456035"/>
          </a:xfrm>
          <a:custGeom>
            <a:avLst/>
            <a:gdLst/>
            <a:ahLst/>
            <a:cxnLst/>
            <a:rect l="l" t="t" r="r" b="b"/>
            <a:pathLst>
              <a:path w="20104100" h="11456035">
                <a:moveTo>
                  <a:pt x="20104062" y="0"/>
                </a:moveTo>
                <a:lnTo>
                  <a:pt x="0" y="0"/>
                </a:lnTo>
                <a:lnTo>
                  <a:pt x="0" y="11455907"/>
                </a:lnTo>
                <a:lnTo>
                  <a:pt x="20104062" y="11455907"/>
                </a:lnTo>
                <a:lnTo>
                  <a:pt x="20104062" y="0"/>
                </a:lnTo>
                <a:close/>
              </a:path>
            </a:pathLst>
          </a:custGeom>
          <a:solidFill>
            <a:srgbClr val="F6F5F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11851"/>
            <a:ext cx="10118090" cy="10807700"/>
          </a:xfrm>
          <a:custGeom>
            <a:avLst/>
            <a:gdLst/>
            <a:ahLst/>
            <a:cxnLst/>
            <a:rect l="l" t="t" r="r" b="b"/>
            <a:pathLst>
              <a:path w="10118090" h="10807700">
                <a:moveTo>
                  <a:pt x="10117748" y="1206499"/>
                </a:moveTo>
                <a:lnTo>
                  <a:pt x="5312073" y="1206499"/>
                </a:lnTo>
                <a:lnTo>
                  <a:pt x="5362559" y="1219199"/>
                </a:lnTo>
                <a:lnTo>
                  <a:pt x="5867340" y="1219199"/>
                </a:lnTo>
                <a:lnTo>
                  <a:pt x="5917810" y="1231899"/>
                </a:lnTo>
                <a:lnTo>
                  <a:pt x="6170133" y="1231899"/>
                </a:lnTo>
                <a:lnTo>
                  <a:pt x="6220592" y="1244599"/>
                </a:lnTo>
                <a:lnTo>
                  <a:pt x="6422411" y="1244599"/>
                </a:lnTo>
                <a:lnTo>
                  <a:pt x="6472861" y="1257299"/>
                </a:lnTo>
                <a:lnTo>
                  <a:pt x="6674640" y="1257299"/>
                </a:lnTo>
                <a:lnTo>
                  <a:pt x="6725080" y="1269999"/>
                </a:lnTo>
                <a:lnTo>
                  <a:pt x="6825954" y="1269999"/>
                </a:lnTo>
                <a:lnTo>
                  <a:pt x="6876387" y="1282699"/>
                </a:lnTo>
                <a:lnTo>
                  <a:pt x="6977248" y="1282699"/>
                </a:lnTo>
                <a:lnTo>
                  <a:pt x="7027675" y="1295399"/>
                </a:lnTo>
                <a:lnTo>
                  <a:pt x="7128522" y="1295399"/>
                </a:lnTo>
                <a:lnTo>
                  <a:pt x="7178942" y="1308099"/>
                </a:lnTo>
                <a:lnTo>
                  <a:pt x="7279775" y="1308099"/>
                </a:lnTo>
                <a:lnTo>
                  <a:pt x="7330188" y="1320799"/>
                </a:lnTo>
                <a:lnTo>
                  <a:pt x="7430914" y="1320799"/>
                </a:lnTo>
                <a:lnTo>
                  <a:pt x="7481185" y="1333499"/>
                </a:lnTo>
                <a:lnTo>
                  <a:pt x="7531400" y="1333499"/>
                </a:lnTo>
                <a:lnTo>
                  <a:pt x="7581547" y="1346199"/>
                </a:lnTo>
                <a:lnTo>
                  <a:pt x="7631616" y="1346199"/>
                </a:lnTo>
                <a:lnTo>
                  <a:pt x="7731466" y="1371599"/>
                </a:lnTo>
                <a:lnTo>
                  <a:pt x="7781226" y="1371599"/>
                </a:lnTo>
                <a:lnTo>
                  <a:pt x="7880353" y="1396999"/>
                </a:lnTo>
                <a:lnTo>
                  <a:pt x="7929698" y="1396999"/>
                </a:lnTo>
                <a:lnTo>
                  <a:pt x="8269922" y="1485899"/>
                </a:lnTo>
                <a:lnTo>
                  <a:pt x="8317643" y="1511299"/>
                </a:lnTo>
                <a:lnTo>
                  <a:pt x="8412305" y="1536699"/>
                </a:lnTo>
                <a:lnTo>
                  <a:pt x="8459223" y="1562099"/>
                </a:lnTo>
                <a:lnTo>
                  <a:pt x="8505850" y="1574799"/>
                </a:lnTo>
                <a:lnTo>
                  <a:pt x="8598184" y="1625599"/>
                </a:lnTo>
                <a:lnTo>
                  <a:pt x="8643867" y="1638299"/>
                </a:lnTo>
                <a:lnTo>
                  <a:pt x="8689211" y="1663699"/>
                </a:lnTo>
                <a:lnTo>
                  <a:pt x="8866972" y="1765299"/>
                </a:lnTo>
                <a:lnTo>
                  <a:pt x="8909968" y="1803399"/>
                </a:lnTo>
                <a:lnTo>
                  <a:pt x="8950944" y="1828799"/>
                </a:lnTo>
                <a:lnTo>
                  <a:pt x="8989896" y="1854199"/>
                </a:lnTo>
                <a:lnTo>
                  <a:pt x="9026819" y="1892299"/>
                </a:lnTo>
                <a:lnTo>
                  <a:pt x="9061710" y="1930399"/>
                </a:lnTo>
                <a:lnTo>
                  <a:pt x="9094563" y="1955799"/>
                </a:lnTo>
                <a:lnTo>
                  <a:pt x="9125374" y="1993899"/>
                </a:lnTo>
                <a:lnTo>
                  <a:pt x="9154139" y="2031999"/>
                </a:lnTo>
                <a:lnTo>
                  <a:pt x="9180854" y="2070099"/>
                </a:lnTo>
                <a:lnTo>
                  <a:pt x="9205513" y="2108199"/>
                </a:lnTo>
                <a:lnTo>
                  <a:pt x="9228113" y="2146299"/>
                </a:lnTo>
                <a:lnTo>
                  <a:pt x="9248649" y="2184399"/>
                </a:lnTo>
                <a:lnTo>
                  <a:pt x="9267117" y="2222499"/>
                </a:lnTo>
                <a:lnTo>
                  <a:pt x="9283512" y="2260599"/>
                </a:lnTo>
                <a:lnTo>
                  <a:pt x="9297830" y="2311399"/>
                </a:lnTo>
                <a:lnTo>
                  <a:pt x="9310066" y="2349499"/>
                </a:lnTo>
                <a:lnTo>
                  <a:pt x="9320216" y="2387599"/>
                </a:lnTo>
                <a:lnTo>
                  <a:pt x="9328276" y="2438399"/>
                </a:lnTo>
                <a:lnTo>
                  <a:pt x="9334240" y="2476499"/>
                </a:lnTo>
                <a:lnTo>
                  <a:pt x="9338106" y="2527299"/>
                </a:lnTo>
                <a:lnTo>
                  <a:pt x="9339867" y="2578099"/>
                </a:lnTo>
                <a:lnTo>
                  <a:pt x="9339521" y="2616199"/>
                </a:lnTo>
                <a:lnTo>
                  <a:pt x="9337062" y="2666999"/>
                </a:lnTo>
                <a:lnTo>
                  <a:pt x="9332486" y="2717799"/>
                </a:lnTo>
                <a:lnTo>
                  <a:pt x="9325788" y="2768599"/>
                </a:lnTo>
                <a:lnTo>
                  <a:pt x="9316965" y="2819399"/>
                </a:lnTo>
                <a:lnTo>
                  <a:pt x="9306011" y="2870199"/>
                </a:lnTo>
                <a:lnTo>
                  <a:pt x="9293591" y="2920999"/>
                </a:lnTo>
                <a:lnTo>
                  <a:pt x="9279989" y="2971799"/>
                </a:lnTo>
                <a:lnTo>
                  <a:pt x="9265240" y="3009899"/>
                </a:lnTo>
                <a:lnTo>
                  <a:pt x="9249377" y="3060699"/>
                </a:lnTo>
                <a:lnTo>
                  <a:pt x="9232436" y="3111499"/>
                </a:lnTo>
                <a:lnTo>
                  <a:pt x="9214451" y="3162299"/>
                </a:lnTo>
                <a:lnTo>
                  <a:pt x="9195456" y="3200399"/>
                </a:lnTo>
                <a:lnTo>
                  <a:pt x="9175486" y="3251199"/>
                </a:lnTo>
                <a:lnTo>
                  <a:pt x="9154574" y="3301999"/>
                </a:lnTo>
                <a:lnTo>
                  <a:pt x="9132756" y="3340099"/>
                </a:lnTo>
                <a:lnTo>
                  <a:pt x="9110066" y="3390899"/>
                </a:lnTo>
                <a:lnTo>
                  <a:pt x="9086538" y="3428999"/>
                </a:lnTo>
                <a:lnTo>
                  <a:pt x="9062206" y="3479799"/>
                </a:lnTo>
                <a:lnTo>
                  <a:pt x="9037106" y="3517899"/>
                </a:lnTo>
                <a:lnTo>
                  <a:pt x="9011271" y="3555999"/>
                </a:lnTo>
                <a:lnTo>
                  <a:pt x="8984735" y="3606799"/>
                </a:lnTo>
                <a:lnTo>
                  <a:pt x="8957535" y="3644899"/>
                </a:lnTo>
                <a:lnTo>
                  <a:pt x="8929702" y="3682999"/>
                </a:lnTo>
                <a:lnTo>
                  <a:pt x="8901273" y="3733799"/>
                </a:lnTo>
                <a:lnTo>
                  <a:pt x="8872281" y="3771899"/>
                </a:lnTo>
                <a:lnTo>
                  <a:pt x="8842762" y="3809999"/>
                </a:lnTo>
                <a:lnTo>
                  <a:pt x="8812748" y="3848099"/>
                </a:lnTo>
                <a:lnTo>
                  <a:pt x="8782275" y="3886199"/>
                </a:lnTo>
                <a:lnTo>
                  <a:pt x="8751390" y="3936999"/>
                </a:lnTo>
                <a:lnTo>
                  <a:pt x="8720285" y="3975099"/>
                </a:lnTo>
                <a:lnTo>
                  <a:pt x="8657428" y="4051299"/>
                </a:lnTo>
                <a:lnTo>
                  <a:pt x="8593728" y="4127499"/>
                </a:lnTo>
                <a:lnTo>
                  <a:pt x="8529204" y="4203699"/>
                </a:lnTo>
                <a:lnTo>
                  <a:pt x="8463882" y="4279899"/>
                </a:lnTo>
                <a:lnTo>
                  <a:pt x="8397781" y="4356099"/>
                </a:lnTo>
                <a:lnTo>
                  <a:pt x="8297221" y="4470399"/>
                </a:lnTo>
                <a:lnTo>
                  <a:pt x="8195037" y="4584699"/>
                </a:lnTo>
                <a:lnTo>
                  <a:pt x="8091304" y="4698999"/>
                </a:lnTo>
                <a:lnTo>
                  <a:pt x="8056395" y="4724399"/>
                </a:lnTo>
                <a:lnTo>
                  <a:pt x="8021324" y="4762499"/>
                </a:lnTo>
                <a:lnTo>
                  <a:pt x="7879489" y="4914899"/>
                </a:lnTo>
                <a:lnTo>
                  <a:pt x="7843656" y="4940299"/>
                </a:lnTo>
                <a:lnTo>
                  <a:pt x="7735300" y="5054599"/>
                </a:lnTo>
                <a:lnTo>
                  <a:pt x="7698906" y="5079999"/>
                </a:lnTo>
                <a:lnTo>
                  <a:pt x="7625720" y="5156199"/>
                </a:lnTo>
                <a:lnTo>
                  <a:pt x="7588935" y="5181599"/>
                </a:lnTo>
                <a:lnTo>
                  <a:pt x="7514992" y="5257799"/>
                </a:lnTo>
                <a:lnTo>
                  <a:pt x="7477840" y="5283199"/>
                </a:lnTo>
                <a:lnTo>
                  <a:pt x="7403189" y="5359399"/>
                </a:lnTo>
                <a:lnTo>
                  <a:pt x="7365696" y="5384799"/>
                </a:lnTo>
                <a:lnTo>
                  <a:pt x="7290388" y="5460999"/>
                </a:lnTo>
                <a:lnTo>
                  <a:pt x="7252579" y="5486399"/>
                </a:lnTo>
                <a:lnTo>
                  <a:pt x="7176664" y="5562599"/>
                </a:lnTo>
                <a:lnTo>
                  <a:pt x="7138563" y="5587999"/>
                </a:lnTo>
                <a:lnTo>
                  <a:pt x="7100371" y="5626099"/>
                </a:lnTo>
                <a:lnTo>
                  <a:pt x="7062091" y="5651499"/>
                </a:lnTo>
                <a:lnTo>
                  <a:pt x="7023724" y="5689599"/>
                </a:lnTo>
                <a:lnTo>
                  <a:pt x="6985274" y="5714999"/>
                </a:lnTo>
                <a:lnTo>
                  <a:pt x="6908136" y="5791199"/>
                </a:lnTo>
                <a:lnTo>
                  <a:pt x="6869453" y="5816599"/>
                </a:lnTo>
                <a:lnTo>
                  <a:pt x="6830699" y="5854699"/>
                </a:lnTo>
                <a:lnTo>
                  <a:pt x="6791875" y="5880099"/>
                </a:lnTo>
                <a:lnTo>
                  <a:pt x="6752984" y="5918199"/>
                </a:lnTo>
                <a:lnTo>
                  <a:pt x="6714030" y="5943599"/>
                </a:lnTo>
                <a:lnTo>
                  <a:pt x="6675015" y="5981699"/>
                </a:lnTo>
                <a:lnTo>
                  <a:pt x="6635570" y="6007099"/>
                </a:lnTo>
                <a:lnTo>
                  <a:pt x="6596072" y="6045199"/>
                </a:lnTo>
                <a:lnTo>
                  <a:pt x="6556520" y="6070599"/>
                </a:lnTo>
                <a:lnTo>
                  <a:pt x="6516916" y="6108699"/>
                </a:lnTo>
                <a:lnTo>
                  <a:pt x="6477258" y="6134099"/>
                </a:lnTo>
                <a:lnTo>
                  <a:pt x="6437548" y="6172199"/>
                </a:lnTo>
                <a:lnTo>
                  <a:pt x="6397785" y="6197599"/>
                </a:lnTo>
                <a:lnTo>
                  <a:pt x="6357971" y="6235699"/>
                </a:lnTo>
                <a:lnTo>
                  <a:pt x="6318105" y="6261099"/>
                </a:lnTo>
                <a:lnTo>
                  <a:pt x="6278188" y="6299199"/>
                </a:lnTo>
                <a:lnTo>
                  <a:pt x="6238220" y="6324599"/>
                </a:lnTo>
                <a:lnTo>
                  <a:pt x="6198201" y="6362699"/>
                </a:lnTo>
                <a:lnTo>
                  <a:pt x="6158131" y="6388099"/>
                </a:lnTo>
                <a:lnTo>
                  <a:pt x="6118011" y="6426199"/>
                </a:lnTo>
                <a:lnTo>
                  <a:pt x="6077842" y="6451599"/>
                </a:lnTo>
                <a:lnTo>
                  <a:pt x="6037623" y="6489699"/>
                </a:lnTo>
                <a:lnTo>
                  <a:pt x="5997354" y="6515099"/>
                </a:lnTo>
                <a:lnTo>
                  <a:pt x="5957037" y="6553199"/>
                </a:lnTo>
                <a:lnTo>
                  <a:pt x="5876257" y="6603999"/>
                </a:lnTo>
                <a:lnTo>
                  <a:pt x="5835794" y="6642099"/>
                </a:lnTo>
                <a:lnTo>
                  <a:pt x="5795284" y="6667499"/>
                </a:lnTo>
                <a:lnTo>
                  <a:pt x="5754726" y="6705599"/>
                </a:lnTo>
                <a:lnTo>
                  <a:pt x="5714121" y="6730999"/>
                </a:lnTo>
                <a:lnTo>
                  <a:pt x="5673470" y="6769099"/>
                </a:lnTo>
                <a:lnTo>
                  <a:pt x="5592027" y="6819899"/>
                </a:lnTo>
                <a:lnTo>
                  <a:pt x="5551236" y="6857999"/>
                </a:lnTo>
                <a:lnTo>
                  <a:pt x="5510399" y="6883399"/>
                </a:lnTo>
                <a:lnTo>
                  <a:pt x="5469518" y="6921499"/>
                </a:lnTo>
                <a:lnTo>
                  <a:pt x="5387619" y="6972299"/>
                </a:lnTo>
                <a:lnTo>
                  <a:pt x="5346603" y="7010399"/>
                </a:lnTo>
                <a:lnTo>
                  <a:pt x="5264438" y="7061199"/>
                </a:lnTo>
                <a:lnTo>
                  <a:pt x="5223290" y="7099299"/>
                </a:lnTo>
                <a:lnTo>
                  <a:pt x="5140864" y="7150099"/>
                </a:lnTo>
                <a:lnTo>
                  <a:pt x="5099587" y="7188199"/>
                </a:lnTo>
                <a:lnTo>
                  <a:pt x="5016905" y="7238999"/>
                </a:lnTo>
                <a:lnTo>
                  <a:pt x="4975501" y="7277099"/>
                </a:lnTo>
                <a:lnTo>
                  <a:pt x="4892570" y="7327899"/>
                </a:lnTo>
                <a:lnTo>
                  <a:pt x="4851042" y="7365999"/>
                </a:lnTo>
                <a:lnTo>
                  <a:pt x="4767866" y="7416799"/>
                </a:lnTo>
                <a:lnTo>
                  <a:pt x="4726217" y="7454899"/>
                </a:lnTo>
                <a:lnTo>
                  <a:pt x="4601034" y="7531099"/>
                </a:lnTo>
                <a:lnTo>
                  <a:pt x="4559228" y="7569199"/>
                </a:lnTo>
                <a:lnTo>
                  <a:pt x="4475501" y="7619999"/>
                </a:lnTo>
                <a:lnTo>
                  <a:pt x="4433580" y="7658099"/>
                </a:lnTo>
                <a:lnTo>
                  <a:pt x="4307593" y="7734299"/>
                </a:lnTo>
                <a:lnTo>
                  <a:pt x="4265523" y="7772399"/>
                </a:lnTo>
                <a:lnTo>
                  <a:pt x="4139095" y="7848599"/>
                </a:lnTo>
                <a:lnTo>
                  <a:pt x="4096881" y="7886699"/>
                </a:lnTo>
                <a:lnTo>
                  <a:pt x="3927674" y="7988299"/>
                </a:lnTo>
                <a:lnTo>
                  <a:pt x="3885286" y="8026399"/>
                </a:lnTo>
                <a:lnTo>
                  <a:pt x="3757921" y="8102599"/>
                </a:lnTo>
                <a:lnTo>
                  <a:pt x="3715399" y="8140699"/>
                </a:lnTo>
                <a:lnTo>
                  <a:pt x="3502308" y="8267699"/>
                </a:lnTo>
                <a:lnTo>
                  <a:pt x="3459595" y="8305799"/>
                </a:lnTo>
                <a:lnTo>
                  <a:pt x="3288436" y="8407399"/>
                </a:lnTo>
                <a:lnTo>
                  <a:pt x="3245572" y="8445499"/>
                </a:lnTo>
                <a:lnTo>
                  <a:pt x="3073823" y="8547099"/>
                </a:lnTo>
                <a:lnTo>
                  <a:pt x="3029718" y="8572499"/>
                </a:lnTo>
                <a:lnTo>
                  <a:pt x="2987483" y="8610599"/>
                </a:lnTo>
                <a:lnTo>
                  <a:pt x="2947071" y="8635999"/>
                </a:lnTo>
                <a:lnTo>
                  <a:pt x="2908432" y="8674099"/>
                </a:lnTo>
                <a:lnTo>
                  <a:pt x="2871520" y="8712199"/>
                </a:lnTo>
                <a:lnTo>
                  <a:pt x="2836286" y="8750299"/>
                </a:lnTo>
                <a:lnTo>
                  <a:pt x="2802682" y="8788399"/>
                </a:lnTo>
                <a:lnTo>
                  <a:pt x="2770660" y="8826499"/>
                </a:lnTo>
                <a:lnTo>
                  <a:pt x="2740173" y="8864599"/>
                </a:lnTo>
                <a:lnTo>
                  <a:pt x="2711171" y="8915399"/>
                </a:lnTo>
                <a:lnTo>
                  <a:pt x="2684658" y="8953499"/>
                </a:lnTo>
                <a:lnTo>
                  <a:pt x="2658054" y="9004299"/>
                </a:lnTo>
                <a:lnTo>
                  <a:pt x="2604589" y="9080499"/>
                </a:lnTo>
                <a:lnTo>
                  <a:pt x="2577738" y="9131299"/>
                </a:lnTo>
                <a:lnTo>
                  <a:pt x="2523823" y="9207499"/>
                </a:lnTo>
                <a:lnTo>
                  <a:pt x="2496769" y="9258299"/>
                </a:lnTo>
                <a:lnTo>
                  <a:pt x="2469656" y="9296399"/>
                </a:lnTo>
                <a:lnTo>
                  <a:pt x="2442490" y="9347199"/>
                </a:lnTo>
                <a:lnTo>
                  <a:pt x="2388014" y="9423399"/>
                </a:lnTo>
                <a:lnTo>
                  <a:pt x="2360715" y="9474199"/>
                </a:lnTo>
                <a:lnTo>
                  <a:pt x="2306016" y="9550399"/>
                </a:lnTo>
                <a:lnTo>
                  <a:pt x="2278626" y="9601199"/>
                </a:lnTo>
                <a:lnTo>
                  <a:pt x="2223790" y="9690099"/>
                </a:lnTo>
                <a:lnTo>
                  <a:pt x="2086584" y="9893299"/>
                </a:lnTo>
                <a:lnTo>
                  <a:pt x="2031755" y="9982199"/>
                </a:lnTo>
                <a:lnTo>
                  <a:pt x="2004371" y="10020299"/>
                </a:lnTo>
                <a:lnTo>
                  <a:pt x="1977013" y="10071099"/>
                </a:lnTo>
                <a:lnTo>
                  <a:pt x="1922397" y="10147299"/>
                </a:lnTo>
                <a:lnTo>
                  <a:pt x="1895147" y="10198099"/>
                </a:lnTo>
                <a:lnTo>
                  <a:pt x="1868044" y="10236199"/>
                </a:lnTo>
                <a:lnTo>
                  <a:pt x="1840986" y="10286999"/>
                </a:lnTo>
                <a:lnTo>
                  <a:pt x="1786871" y="10363199"/>
                </a:lnTo>
                <a:lnTo>
                  <a:pt x="1759746" y="10413999"/>
                </a:lnTo>
                <a:lnTo>
                  <a:pt x="1732530" y="10452099"/>
                </a:lnTo>
                <a:lnTo>
                  <a:pt x="1677693" y="10540999"/>
                </a:lnTo>
                <a:lnTo>
                  <a:pt x="1593913" y="10680699"/>
                </a:lnTo>
                <a:lnTo>
                  <a:pt x="1536648" y="10769599"/>
                </a:lnTo>
                <a:lnTo>
                  <a:pt x="1507490" y="10807699"/>
                </a:lnTo>
                <a:lnTo>
                  <a:pt x="1564991" y="10807699"/>
                </a:lnTo>
                <a:lnTo>
                  <a:pt x="1609269" y="10794999"/>
                </a:lnTo>
                <a:lnTo>
                  <a:pt x="1644086" y="10769599"/>
                </a:lnTo>
                <a:lnTo>
                  <a:pt x="1673205" y="10744199"/>
                </a:lnTo>
                <a:lnTo>
                  <a:pt x="1700386" y="10718799"/>
                </a:lnTo>
                <a:lnTo>
                  <a:pt x="1780807" y="10655299"/>
                </a:lnTo>
                <a:lnTo>
                  <a:pt x="1861178" y="10604499"/>
                </a:lnTo>
                <a:lnTo>
                  <a:pt x="2422200" y="10159999"/>
                </a:lnTo>
                <a:lnTo>
                  <a:pt x="2462155" y="10134599"/>
                </a:lnTo>
                <a:lnTo>
                  <a:pt x="2502093" y="10096499"/>
                </a:lnTo>
                <a:lnTo>
                  <a:pt x="2542013" y="10071099"/>
                </a:lnTo>
                <a:lnTo>
                  <a:pt x="2581916" y="10032999"/>
                </a:lnTo>
                <a:lnTo>
                  <a:pt x="2621801" y="10007599"/>
                </a:lnTo>
                <a:lnTo>
                  <a:pt x="2661667" y="9969499"/>
                </a:lnTo>
                <a:lnTo>
                  <a:pt x="2701514" y="9944099"/>
                </a:lnTo>
                <a:lnTo>
                  <a:pt x="2741343" y="9905999"/>
                </a:lnTo>
                <a:lnTo>
                  <a:pt x="2781152" y="9880599"/>
                </a:lnTo>
                <a:lnTo>
                  <a:pt x="2820942" y="9842499"/>
                </a:lnTo>
                <a:lnTo>
                  <a:pt x="2860712" y="9817099"/>
                </a:lnTo>
                <a:lnTo>
                  <a:pt x="2900462" y="9778999"/>
                </a:lnTo>
                <a:lnTo>
                  <a:pt x="2940192" y="9753599"/>
                </a:lnTo>
                <a:lnTo>
                  <a:pt x="2979901" y="9715499"/>
                </a:lnTo>
                <a:lnTo>
                  <a:pt x="3019589" y="9690099"/>
                </a:lnTo>
                <a:lnTo>
                  <a:pt x="3059256" y="9651999"/>
                </a:lnTo>
                <a:lnTo>
                  <a:pt x="3098901" y="9626599"/>
                </a:lnTo>
                <a:lnTo>
                  <a:pt x="3138525" y="9588499"/>
                </a:lnTo>
                <a:lnTo>
                  <a:pt x="3178126" y="9563099"/>
                </a:lnTo>
                <a:lnTo>
                  <a:pt x="3217705" y="9524999"/>
                </a:lnTo>
                <a:lnTo>
                  <a:pt x="3257262" y="9499599"/>
                </a:lnTo>
                <a:lnTo>
                  <a:pt x="3296795" y="9461499"/>
                </a:lnTo>
                <a:lnTo>
                  <a:pt x="3336305" y="9436099"/>
                </a:lnTo>
                <a:lnTo>
                  <a:pt x="3375792" y="9397999"/>
                </a:lnTo>
                <a:lnTo>
                  <a:pt x="3415255" y="9372599"/>
                </a:lnTo>
                <a:lnTo>
                  <a:pt x="3454694" y="9334499"/>
                </a:lnTo>
                <a:lnTo>
                  <a:pt x="3494108" y="9309099"/>
                </a:lnTo>
                <a:lnTo>
                  <a:pt x="3533498" y="9270999"/>
                </a:lnTo>
                <a:lnTo>
                  <a:pt x="3572863" y="9245599"/>
                </a:lnTo>
                <a:lnTo>
                  <a:pt x="3612203" y="9207499"/>
                </a:lnTo>
                <a:lnTo>
                  <a:pt x="3651517" y="9182099"/>
                </a:lnTo>
                <a:lnTo>
                  <a:pt x="3690805" y="9143999"/>
                </a:lnTo>
                <a:lnTo>
                  <a:pt x="3730068" y="9118599"/>
                </a:lnTo>
                <a:lnTo>
                  <a:pt x="3808513" y="9042399"/>
                </a:lnTo>
                <a:lnTo>
                  <a:pt x="3847695" y="9016999"/>
                </a:lnTo>
                <a:lnTo>
                  <a:pt x="3886850" y="8978899"/>
                </a:lnTo>
                <a:lnTo>
                  <a:pt x="3925978" y="8953499"/>
                </a:lnTo>
                <a:lnTo>
                  <a:pt x="3965078" y="8915399"/>
                </a:lnTo>
                <a:lnTo>
                  <a:pt x="4004149" y="8889999"/>
                </a:lnTo>
                <a:lnTo>
                  <a:pt x="4043193" y="8851899"/>
                </a:lnTo>
                <a:lnTo>
                  <a:pt x="4082207" y="8826499"/>
                </a:lnTo>
                <a:lnTo>
                  <a:pt x="4121193" y="8788399"/>
                </a:lnTo>
                <a:lnTo>
                  <a:pt x="4160150" y="8762999"/>
                </a:lnTo>
                <a:lnTo>
                  <a:pt x="4237974" y="8686799"/>
                </a:lnTo>
                <a:lnTo>
                  <a:pt x="4276841" y="8661399"/>
                </a:lnTo>
                <a:lnTo>
                  <a:pt x="4315678" y="8623299"/>
                </a:lnTo>
                <a:lnTo>
                  <a:pt x="4354484" y="8597899"/>
                </a:lnTo>
                <a:lnTo>
                  <a:pt x="4393259" y="8559799"/>
                </a:lnTo>
                <a:lnTo>
                  <a:pt x="4432003" y="8534399"/>
                </a:lnTo>
                <a:lnTo>
                  <a:pt x="4509396" y="8458199"/>
                </a:lnTo>
                <a:lnTo>
                  <a:pt x="4548045" y="8432799"/>
                </a:lnTo>
                <a:lnTo>
                  <a:pt x="4586661" y="8394699"/>
                </a:lnTo>
                <a:lnTo>
                  <a:pt x="4625245" y="8369299"/>
                </a:lnTo>
                <a:lnTo>
                  <a:pt x="4702313" y="8293099"/>
                </a:lnTo>
                <a:lnTo>
                  <a:pt x="4740797" y="8267699"/>
                </a:lnTo>
                <a:lnTo>
                  <a:pt x="4779247" y="8229599"/>
                </a:lnTo>
                <a:lnTo>
                  <a:pt x="4817663" y="8204199"/>
                </a:lnTo>
                <a:lnTo>
                  <a:pt x="4894391" y="8127999"/>
                </a:lnTo>
                <a:lnTo>
                  <a:pt x="4932704" y="8102599"/>
                </a:lnTo>
                <a:lnTo>
                  <a:pt x="5009222" y="8026399"/>
                </a:lnTo>
                <a:lnTo>
                  <a:pt x="5047427" y="8000999"/>
                </a:lnTo>
                <a:lnTo>
                  <a:pt x="5085597" y="7962899"/>
                </a:lnTo>
                <a:lnTo>
                  <a:pt x="5123730" y="7937499"/>
                </a:lnTo>
                <a:lnTo>
                  <a:pt x="5199886" y="7861299"/>
                </a:lnTo>
                <a:lnTo>
                  <a:pt x="5237908" y="7835899"/>
                </a:lnTo>
                <a:lnTo>
                  <a:pt x="5313840" y="7759699"/>
                </a:lnTo>
                <a:lnTo>
                  <a:pt x="5351749" y="7734299"/>
                </a:lnTo>
                <a:lnTo>
                  <a:pt x="5427451" y="7658099"/>
                </a:lnTo>
                <a:lnTo>
                  <a:pt x="5465244" y="7632699"/>
                </a:lnTo>
                <a:lnTo>
                  <a:pt x="5540712" y="7556499"/>
                </a:lnTo>
                <a:lnTo>
                  <a:pt x="5578387" y="7531099"/>
                </a:lnTo>
                <a:lnTo>
                  <a:pt x="5653615" y="7454899"/>
                </a:lnTo>
                <a:lnTo>
                  <a:pt x="5691169" y="7429499"/>
                </a:lnTo>
                <a:lnTo>
                  <a:pt x="5766152" y="7353299"/>
                </a:lnTo>
                <a:lnTo>
                  <a:pt x="5803582" y="7327899"/>
                </a:lnTo>
                <a:lnTo>
                  <a:pt x="5915619" y="7213599"/>
                </a:lnTo>
                <a:lnTo>
                  <a:pt x="5952880" y="7188199"/>
                </a:lnTo>
                <a:lnTo>
                  <a:pt x="6027273" y="7111999"/>
                </a:lnTo>
                <a:lnTo>
                  <a:pt x="6064404" y="7086599"/>
                </a:lnTo>
                <a:lnTo>
                  <a:pt x="6175534" y="6972299"/>
                </a:lnTo>
                <a:lnTo>
                  <a:pt x="6212488" y="6946899"/>
                </a:lnTo>
                <a:lnTo>
                  <a:pt x="6323080" y="6832599"/>
                </a:lnTo>
                <a:lnTo>
                  <a:pt x="6359853" y="6807199"/>
                </a:lnTo>
                <a:lnTo>
                  <a:pt x="6469894" y="6692899"/>
                </a:lnTo>
                <a:lnTo>
                  <a:pt x="6506481" y="6667499"/>
                </a:lnTo>
                <a:lnTo>
                  <a:pt x="6615957" y="6553199"/>
                </a:lnTo>
                <a:lnTo>
                  <a:pt x="6652353" y="6527799"/>
                </a:lnTo>
                <a:lnTo>
                  <a:pt x="6797451" y="6375399"/>
                </a:lnTo>
                <a:lnTo>
                  <a:pt x="6833603" y="6349999"/>
                </a:lnTo>
                <a:lnTo>
                  <a:pt x="7013608" y="6159499"/>
                </a:lnTo>
                <a:lnTo>
                  <a:pt x="7049457" y="6134099"/>
                </a:lnTo>
                <a:lnTo>
                  <a:pt x="7263457" y="5905499"/>
                </a:lnTo>
                <a:lnTo>
                  <a:pt x="7298939" y="5880099"/>
                </a:lnTo>
                <a:lnTo>
                  <a:pt x="7580845" y="5575299"/>
                </a:lnTo>
                <a:lnTo>
                  <a:pt x="7615835" y="5549899"/>
                </a:lnTo>
                <a:lnTo>
                  <a:pt x="7928189" y="5206999"/>
                </a:lnTo>
                <a:lnTo>
                  <a:pt x="8063051" y="5054599"/>
                </a:lnTo>
                <a:lnTo>
                  <a:pt x="8096648" y="5029199"/>
                </a:lnTo>
                <a:lnTo>
                  <a:pt x="8329953" y="4762499"/>
                </a:lnTo>
                <a:lnTo>
                  <a:pt x="8493938" y="4571999"/>
                </a:lnTo>
                <a:lnTo>
                  <a:pt x="8623049" y="4419599"/>
                </a:lnTo>
                <a:lnTo>
                  <a:pt x="8718462" y="4305299"/>
                </a:lnTo>
                <a:lnTo>
                  <a:pt x="8812507" y="4190999"/>
                </a:lnTo>
                <a:lnTo>
                  <a:pt x="8874378" y="4114799"/>
                </a:lnTo>
                <a:lnTo>
                  <a:pt x="8935540" y="4038599"/>
                </a:lnTo>
                <a:lnTo>
                  <a:pt x="8995955" y="3962399"/>
                </a:lnTo>
                <a:lnTo>
                  <a:pt x="9025870" y="3924299"/>
                </a:lnTo>
                <a:lnTo>
                  <a:pt x="9055582" y="3873499"/>
                </a:lnTo>
                <a:lnTo>
                  <a:pt x="9114382" y="3797299"/>
                </a:lnTo>
                <a:lnTo>
                  <a:pt x="9143459" y="3759199"/>
                </a:lnTo>
                <a:lnTo>
                  <a:pt x="9172314" y="3721099"/>
                </a:lnTo>
                <a:lnTo>
                  <a:pt x="9200943" y="3682999"/>
                </a:lnTo>
                <a:lnTo>
                  <a:pt x="9229339" y="3644899"/>
                </a:lnTo>
                <a:lnTo>
                  <a:pt x="9257499" y="3594099"/>
                </a:lnTo>
                <a:lnTo>
                  <a:pt x="9285416" y="3555999"/>
                </a:lnTo>
                <a:lnTo>
                  <a:pt x="9313087" y="3517899"/>
                </a:lnTo>
                <a:lnTo>
                  <a:pt x="9340506" y="3479799"/>
                </a:lnTo>
                <a:lnTo>
                  <a:pt x="9367669" y="3428999"/>
                </a:lnTo>
                <a:lnTo>
                  <a:pt x="9394569" y="3390899"/>
                </a:lnTo>
                <a:lnTo>
                  <a:pt x="9421203" y="3352799"/>
                </a:lnTo>
                <a:lnTo>
                  <a:pt x="9447564" y="3314699"/>
                </a:lnTo>
                <a:lnTo>
                  <a:pt x="9473649" y="3263899"/>
                </a:lnTo>
                <a:lnTo>
                  <a:pt x="9499453" y="3225799"/>
                </a:lnTo>
                <a:lnTo>
                  <a:pt x="9524969" y="3187699"/>
                </a:lnTo>
                <a:lnTo>
                  <a:pt x="9550194" y="3136899"/>
                </a:lnTo>
                <a:lnTo>
                  <a:pt x="9575122" y="3098799"/>
                </a:lnTo>
                <a:lnTo>
                  <a:pt x="9599748" y="3047999"/>
                </a:lnTo>
                <a:lnTo>
                  <a:pt x="9624067" y="3009899"/>
                </a:lnTo>
                <a:lnTo>
                  <a:pt x="9648075" y="2971799"/>
                </a:lnTo>
                <a:lnTo>
                  <a:pt x="9671765" y="2920999"/>
                </a:lnTo>
                <a:lnTo>
                  <a:pt x="9695135" y="2882899"/>
                </a:lnTo>
                <a:lnTo>
                  <a:pt x="9718177" y="2832099"/>
                </a:lnTo>
                <a:lnTo>
                  <a:pt x="9740888" y="2793999"/>
                </a:lnTo>
                <a:lnTo>
                  <a:pt x="9763261" y="2743199"/>
                </a:lnTo>
                <a:lnTo>
                  <a:pt x="9785294" y="2705099"/>
                </a:lnTo>
                <a:lnTo>
                  <a:pt x="9806979" y="2654299"/>
                </a:lnTo>
                <a:lnTo>
                  <a:pt x="9828313" y="2616199"/>
                </a:lnTo>
                <a:lnTo>
                  <a:pt x="9849290" y="2565399"/>
                </a:lnTo>
                <a:lnTo>
                  <a:pt x="9869905" y="2527299"/>
                </a:lnTo>
                <a:lnTo>
                  <a:pt x="9890154" y="2476499"/>
                </a:lnTo>
                <a:lnTo>
                  <a:pt x="9910031" y="2425699"/>
                </a:lnTo>
                <a:lnTo>
                  <a:pt x="9929532" y="2387599"/>
                </a:lnTo>
                <a:lnTo>
                  <a:pt x="9948650" y="2336799"/>
                </a:lnTo>
                <a:lnTo>
                  <a:pt x="9967383" y="2285999"/>
                </a:lnTo>
                <a:lnTo>
                  <a:pt x="9985723" y="2247899"/>
                </a:lnTo>
                <a:lnTo>
                  <a:pt x="10003667" y="2197099"/>
                </a:lnTo>
                <a:lnTo>
                  <a:pt x="10021209" y="2146299"/>
                </a:lnTo>
                <a:lnTo>
                  <a:pt x="10038344" y="2095499"/>
                </a:lnTo>
                <a:lnTo>
                  <a:pt x="10055068" y="2057399"/>
                </a:lnTo>
                <a:lnTo>
                  <a:pt x="10071376" y="2006599"/>
                </a:lnTo>
                <a:lnTo>
                  <a:pt x="10087261" y="1955799"/>
                </a:lnTo>
                <a:lnTo>
                  <a:pt x="10102720" y="1904999"/>
                </a:lnTo>
                <a:lnTo>
                  <a:pt x="10117748" y="1854199"/>
                </a:lnTo>
                <a:lnTo>
                  <a:pt x="10117748" y="1206499"/>
                </a:lnTo>
                <a:close/>
              </a:path>
              <a:path w="10118090" h="10807700">
                <a:moveTo>
                  <a:pt x="8033466" y="0"/>
                </a:moveTo>
                <a:lnTo>
                  <a:pt x="6393352" y="0"/>
                </a:lnTo>
                <a:lnTo>
                  <a:pt x="6246158" y="38099"/>
                </a:lnTo>
                <a:lnTo>
                  <a:pt x="5944914" y="38099"/>
                </a:lnTo>
                <a:lnTo>
                  <a:pt x="5894281" y="50799"/>
                </a:lnTo>
                <a:lnTo>
                  <a:pt x="5590496" y="76199"/>
                </a:lnTo>
                <a:lnTo>
                  <a:pt x="5387988" y="101599"/>
                </a:lnTo>
                <a:lnTo>
                  <a:pt x="5084263" y="126999"/>
                </a:lnTo>
                <a:lnTo>
                  <a:pt x="4679388" y="177799"/>
                </a:lnTo>
                <a:lnTo>
                  <a:pt x="4578189" y="177799"/>
                </a:lnTo>
                <a:lnTo>
                  <a:pt x="3971215" y="253999"/>
                </a:lnTo>
                <a:lnTo>
                  <a:pt x="3920653" y="253999"/>
                </a:lnTo>
                <a:lnTo>
                  <a:pt x="3870094" y="266699"/>
                </a:lnTo>
                <a:lnTo>
                  <a:pt x="3768987" y="266699"/>
                </a:lnTo>
                <a:lnTo>
                  <a:pt x="3718439" y="279399"/>
                </a:lnTo>
                <a:lnTo>
                  <a:pt x="3667894" y="279399"/>
                </a:lnTo>
                <a:lnTo>
                  <a:pt x="3617353" y="292099"/>
                </a:lnTo>
                <a:lnTo>
                  <a:pt x="3566815" y="292099"/>
                </a:lnTo>
                <a:lnTo>
                  <a:pt x="3516281" y="304799"/>
                </a:lnTo>
                <a:lnTo>
                  <a:pt x="3465752" y="304799"/>
                </a:lnTo>
                <a:lnTo>
                  <a:pt x="3415226" y="317499"/>
                </a:lnTo>
                <a:lnTo>
                  <a:pt x="3364704" y="317499"/>
                </a:lnTo>
                <a:lnTo>
                  <a:pt x="3314186" y="330199"/>
                </a:lnTo>
                <a:lnTo>
                  <a:pt x="3263673" y="330199"/>
                </a:lnTo>
                <a:lnTo>
                  <a:pt x="3213164" y="342899"/>
                </a:lnTo>
                <a:lnTo>
                  <a:pt x="3162659" y="342899"/>
                </a:lnTo>
                <a:lnTo>
                  <a:pt x="3112158" y="355599"/>
                </a:lnTo>
                <a:lnTo>
                  <a:pt x="3061662" y="355599"/>
                </a:lnTo>
                <a:lnTo>
                  <a:pt x="3011171" y="368299"/>
                </a:lnTo>
                <a:lnTo>
                  <a:pt x="2960684" y="368299"/>
                </a:lnTo>
                <a:lnTo>
                  <a:pt x="2910202" y="380999"/>
                </a:lnTo>
                <a:lnTo>
                  <a:pt x="2859724" y="380999"/>
                </a:lnTo>
                <a:lnTo>
                  <a:pt x="2809252" y="393699"/>
                </a:lnTo>
                <a:lnTo>
                  <a:pt x="2758784" y="393699"/>
                </a:lnTo>
                <a:lnTo>
                  <a:pt x="2708321" y="406399"/>
                </a:lnTo>
                <a:lnTo>
                  <a:pt x="2657863" y="406399"/>
                </a:lnTo>
                <a:lnTo>
                  <a:pt x="2607411" y="419099"/>
                </a:lnTo>
                <a:lnTo>
                  <a:pt x="2556964" y="419099"/>
                </a:lnTo>
                <a:lnTo>
                  <a:pt x="2506522" y="431799"/>
                </a:lnTo>
                <a:lnTo>
                  <a:pt x="2456085" y="431799"/>
                </a:lnTo>
                <a:lnTo>
                  <a:pt x="2405654" y="444499"/>
                </a:lnTo>
                <a:lnTo>
                  <a:pt x="2355228" y="444499"/>
                </a:lnTo>
                <a:lnTo>
                  <a:pt x="2304808" y="457199"/>
                </a:lnTo>
                <a:lnTo>
                  <a:pt x="2254393" y="457199"/>
                </a:lnTo>
                <a:lnTo>
                  <a:pt x="2203985" y="469899"/>
                </a:lnTo>
                <a:lnTo>
                  <a:pt x="2153582" y="469899"/>
                </a:lnTo>
                <a:lnTo>
                  <a:pt x="2103185" y="482599"/>
                </a:lnTo>
                <a:lnTo>
                  <a:pt x="2052793" y="482599"/>
                </a:lnTo>
                <a:lnTo>
                  <a:pt x="1952029" y="507999"/>
                </a:lnTo>
                <a:lnTo>
                  <a:pt x="1901656" y="507999"/>
                </a:lnTo>
                <a:lnTo>
                  <a:pt x="1851290" y="520699"/>
                </a:lnTo>
                <a:lnTo>
                  <a:pt x="1800929" y="520699"/>
                </a:lnTo>
                <a:lnTo>
                  <a:pt x="1750575" y="533399"/>
                </a:lnTo>
                <a:lnTo>
                  <a:pt x="1700228" y="533399"/>
                </a:lnTo>
                <a:lnTo>
                  <a:pt x="1599553" y="558799"/>
                </a:lnTo>
                <a:lnTo>
                  <a:pt x="1549225" y="558799"/>
                </a:lnTo>
                <a:lnTo>
                  <a:pt x="1498904" y="571499"/>
                </a:lnTo>
                <a:lnTo>
                  <a:pt x="1448590" y="571499"/>
                </a:lnTo>
                <a:lnTo>
                  <a:pt x="1347983" y="596899"/>
                </a:lnTo>
                <a:lnTo>
                  <a:pt x="1297690" y="596899"/>
                </a:lnTo>
                <a:lnTo>
                  <a:pt x="1247404" y="609599"/>
                </a:lnTo>
                <a:lnTo>
                  <a:pt x="1197125" y="609599"/>
                </a:lnTo>
                <a:lnTo>
                  <a:pt x="1096589" y="634999"/>
                </a:lnTo>
                <a:lnTo>
                  <a:pt x="1046333" y="634999"/>
                </a:lnTo>
                <a:lnTo>
                  <a:pt x="945842" y="660399"/>
                </a:lnTo>
                <a:lnTo>
                  <a:pt x="895608" y="660399"/>
                </a:lnTo>
                <a:lnTo>
                  <a:pt x="795163" y="685799"/>
                </a:lnTo>
                <a:lnTo>
                  <a:pt x="744952" y="685799"/>
                </a:lnTo>
                <a:lnTo>
                  <a:pt x="644555" y="711199"/>
                </a:lnTo>
                <a:lnTo>
                  <a:pt x="594368" y="711199"/>
                </a:lnTo>
                <a:lnTo>
                  <a:pt x="494854" y="736599"/>
                </a:lnTo>
                <a:lnTo>
                  <a:pt x="445527" y="736599"/>
                </a:lnTo>
                <a:lnTo>
                  <a:pt x="346909" y="761999"/>
                </a:lnTo>
                <a:lnTo>
                  <a:pt x="297628" y="761999"/>
                </a:lnTo>
                <a:lnTo>
                  <a:pt x="149943" y="800099"/>
                </a:lnTo>
                <a:lnTo>
                  <a:pt x="100781" y="800099"/>
                </a:lnTo>
                <a:lnTo>
                  <a:pt x="51660" y="812799"/>
                </a:lnTo>
                <a:lnTo>
                  <a:pt x="0" y="825499"/>
                </a:lnTo>
                <a:lnTo>
                  <a:pt x="0" y="2362199"/>
                </a:lnTo>
                <a:lnTo>
                  <a:pt x="21318" y="2362199"/>
                </a:lnTo>
                <a:lnTo>
                  <a:pt x="612493" y="2514599"/>
                </a:lnTo>
                <a:lnTo>
                  <a:pt x="661890" y="2514599"/>
                </a:lnTo>
                <a:lnTo>
                  <a:pt x="1156162" y="2641599"/>
                </a:lnTo>
                <a:lnTo>
                  <a:pt x="1205577" y="2641599"/>
                </a:lnTo>
                <a:lnTo>
                  <a:pt x="2285968" y="2920999"/>
                </a:lnTo>
                <a:lnTo>
                  <a:pt x="2333977" y="2946399"/>
                </a:lnTo>
                <a:lnTo>
                  <a:pt x="2620876" y="3022599"/>
                </a:lnTo>
                <a:lnTo>
                  <a:pt x="2668415" y="3047999"/>
                </a:lnTo>
                <a:lnTo>
                  <a:pt x="2810368" y="3086099"/>
                </a:lnTo>
                <a:lnTo>
                  <a:pt x="2857434" y="3111499"/>
                </a:lnTo>
                <a:lnTo>
                  <a:pt x="2951134" y="3136899"/>
                </a:lnTo>
                <a:lnTo>
                  <a:pt x="2997749" y="3162299"/>
                </a:lnTo>
                <a:lnTo>
                  <a:pt x="3044195" y="3174999"/>
                </a:lnTo>
                <a:lnTo>
                  <a:pt x="3090464" y="3200399"/>
                </a:lnTo>
                <a:lnTo>
                  <a:pt x="3136545" y="3213099"/>
                </a:lnTo>
                <a:lnTo>
                  <a:pt x="3182430" y="3238499"/>
                </a:lnTo>
                <a:lnTo>
                  <a:pt x="3228109" y="3251199"/>
                </a:lnTo>
                <a:lnTo>
                  <a:pt x="3273573" y="3276599"/>
                </a:lnTo>
                <a:lnTo>
                  <a:pt x="3318812" y="3289299"/>
                </a:lnTo>
                <a:lnTo>
                  <a:pt x="3408582" y="3340099"/>
                </a:lnTo>
                <a:lnTo>
                  <a:pt x="3453094" y="3352799"/>
                </a:lnTo>
                <a:lnTo>
                  <a:pt x="3497344" y="3378199"/>
                </a:lnTo>
                <a:lnTo>
                  <a:pt x="3714357" y="3505199"/>
                </a:lnTo>
                <a:lnTo>
                  <a:pt x="3882324" y="3606799"/>
                </a:lnTo>
                <a:lnTo>
                  <a:pt x="3923456" y="3644899"/>
                </a:lnTo>
                <a:lnTo>
                  <a:pt x="3964224" y="3670299"/>
                </a:lnTo>
                <a:lnTo>
                  <a:pt x="4004621" y="3708399"/>
                </a:lnTo>
                <a:lnTo>
                  <a:pt x="4044636" y="3733799"/>
                </a:lnTo>
                <a:lnTo>
                  <a:pt x="4084999" y="3771899"/>
                </a:lnTo>
                <a:lnTo>
                  <a:pt x="4123833" y="3797299"/>
                </a:lnTo>
                <a:lnTo>
                  <a:pt x="4161129" y="3835399"/>
                </a:lnTo>
                <a:lnTo>
                  <a:pt x="4196881" y="3873499"/>
                </a:lnTo>
                <a:lnTo>
                  <a:pt x="4231083" y="3911599"/>
                </a:lnTo>
                <a:lnTo>
                  <a:pt x="4263727" y="3949699"/>
                </a:lnTo>
                <a:lnTo>
                  <a:pt x="4294808" y="3987799"/>
                </a:lnTo>
                <a:lnTo>
                  <a:pt x="4324318" y="4025899"/>
                </a:lnTo>
                <a:lnTo>
                  <a:pt x="4352251" y="4063999"/>
                </a:lnTo>
                <a:lnTo>
                  <a:pt x="4378599" y="4102099"/>
                </a:lnTo>
                <a:lnTo>
                  <a:pt x="4403358" y="4140199"/>
                </a:lnTo>
                <a:lnTo>
                  <a:pt x="4426518" y="4190999"/>
                </a:lnTo>
                <a:lnTo>
                  <a:pt x="4448075" y="4229099"/>
                </a:lnTo>
                <a:lnTo>
                  <a:pt x="4468021" y="4279899"/>
                </a:lnTo>
                <a:lnTo>
                  <a:pt x="4486349" y="4317999"/>
                </a:lnTo>
                <a:lnTo>
                  <a:pt x="4503054" y="4368799"/>
                </a:lnTo>
                <a:lnTo>
                  <a:pt x="4518127" y="4406899"/>
                </a:lnTo>
                <a:lnTo>
                  <a:pt x="4531563" y="4457699"/>
                </a:lnTo>
                <a:lnTo>
                  <a:pt x="4543355" y="4508499"/>
                </a:lnTo>
                <a:lnTo>
                  <a:pt x="4553495" y="4559299"/>
                </a:lnTo>
                <a:lnTo>
                  <a:pt x="4561978" y="4610099"/>
                </a:lnTo>
                <a:lnTo>
                  <a:pt x="4568797" y="4660899"/>
                </a:lnTo>
                <a:lnTo>
                  <a:pt x="4573945" y="4711699"/>
                </a:lnTo>
                <a:lnTo>
                  <a:pt x="4577415" y="4762499"/>
                </a:lnTo>
                <a:lnTo>
                  <a:pt x="4579201" y="4813299"/>
                </a:lnTo>
                <a:lnTo>
                  <a:pt x="4579488" y="4864099"/>
                </a:lnTo>
                <a:lnTo>
                  <a:pt x="4578551" y="4914899"/>
                </a:lnTo>
                <a:lnTo>
                  <a:pt x="4576424" y="4965699"/>
                </a:lnTo>
                <a:lnTo>
                  <a:pt x="4573142" y="5016499"/>
                </a:lnTo>
                <a:lnTo>
                  <a:pt x="4568740" y="5067299"/>
                </a:lnTo>
                <a:lnTo>
                  <a:pt x="4563252" y="5118099"/>
                </a:lnTo>
                <a:lnTo>
                  <a:pt x="4556714" y="5168899"/>
                </a:lnTo>
                <a:lnTo>
                  <a:pt x="4549158" y="5219699"/>
                </a:lnTo>
                <a:lnTo>
                  <a:pt x="4540621" y="5270499"/>
                </a:lnTo>
                <a:lnTo>
                  <a:pt x="4531137" y="5321299"/>
                </a:lnTo>
                <a:lnTo>
                  <a:pt x="4520740" y="5359399"/>
                </a:lnTo>
                <a:lnTo>
                  <a:pt x="4509465" y="5410199"/>
                </a:lnTo>
                <a:lnTo>
                  <a:pt x="4497348" y="5460999"/>
                </a:lnTo>
                <a:lnTo>
                  <a:pt x="4484421" y="5511799"/>
                </a:lnTo>
                <a:lnTo>
                  <a:pt x="4470721" y="5549899"/>
                </a:lnTo>
                <a:lnTo>
                  <a:pt x="4456281" y="5600699"/>
                </a:lnTo>
                <a:lnTo>
                  <a:pt x="4441137" y="5651499"/>
                </a:lnTo>
                <a:lnTo>
                  <a:pt x="4425323" y="5702299"/>
                </a:lnTo>
                <a:lnTo>
                  <a:pt x="4408873" y="5740399"/>
                </a:lnTo>
                <a:lnTo>
                  <a:pt x="4391823" y="5791199"/>
                </a:lnTo>
                <a:lnTo>
                  <a:pt x="4374206" y="5841999"/>
                </a:lnTo>
                <a:lnTo>
                  <a:pt x="4356059" y="5880099"/>
                </a:lnTo>
                <a:lnTo>
                  <a:pt x="4337414" y="5930899"/>
                </a:lnTo>
                <a:lnTo>
                  <a:pt x="4318307" y="5968999"/>
                </a:lnTo>
                <a:lnTo>
                  <a:pt x="4298773" y="6019799"/>
                </a:lnTo>
                <a:lnTo>
                  <a:pt x="4278846" y="6070599"/>
                </a:lnTo>
                <a:lnTo>
                  <a:pt x="4258561" y="6108699"/>
                </a:lnTo>
                <a:lnTo>
                  <a:pt x="4237952" y="6159499"/>
                </a:lnTo>
                <a:lnTo>
                  <a:pt x="4217054" y="6197599"/>
                </a:lnTo>
                <a:lnTo>
                  <a:pt x="4195902" y="6248399"/>
                </a:lnTo>
                <a:lnTo>
                  <a:pt x="4174531" y="6286499"/>
                </a:lnTo>
                <a:lnTo>
                  <a:pt x="4152974" y="6337299"/>
                </a:lnTo>
                <a:lnTo>
                  <a:pt x="4131267" y="6388099"/>
                </a:lnTo>
                <a:lnTo>
                  <a:pt x="4109445" y="6426199"/>
                </a:lnTo>
                <a:lnTo>
                  <a:pt x="4087541" y="6476999"/>
                </a:lnTo>
                <a:lnTo>
                  <a:pt x="4065860" y="6515099"/>
                </a:lnTo>
                <a:lnTo>
                  <a:pt x="4044079" y="6565899"/>
                </a:lnTo>
                <a:lnTo>
                  <a:pt x="4022219" y="6603999"/>
                </a:lnTo>
                <a:lnTo>
                  <a:pt x="4000303" y="6654799"/>
                </a:lnTo>
                <a:lnTo>
                  <a:pt x="3934444" y="6781799"/>
                </a:lnTo>
                <a:lnTo>
                  <a:pt x="3912529" y="6832599"/>
                </a:lnTo>
                <a:lnTo>
                  <a:pt x="3969753" y="6857999"/>
                </a:lnTo>
                <a:lnTo>
                  <a:pt x="3996922" y="6819899"/>
                </a:lnTo>
                <a:lnTo>
                  <a:pt x="4024306" y="6769099"/>
                </a:lnTo>
                <a:lnTo>
                  <a:pt x="4079615" y="6692899"/>
                </a:lnTo>
                <a:lnTo>
                  <a:pt x="4107489" y="6642099"/>
                </a:lnTo>
                <a:lnTo>
                  <a:pt x="4191677" y="6527799"/>
                </a:lnTo>
                <a:lnTo>
                  <a:pt x="4276175" y="6400799"/>
                </a:lnTo>
                <a:lnTo>
                  <a:pt x="4304290" y="6362699"/>
                </a:lnTo>
                <a:lnTo>
                  <a:pt x="4332337" y="6311899"/>
                </a:lnTo>
                <a:lnTo>
                  <a:pt x="4388122" y="6235699"/>
                </a:lnTo>
                <a:lnTo>
                  <a:pt x="4415808" y="6184899"/>
                </a:lnTo>
                <a:lnTo>
                  <a:pt x="4470642" y="6108699"/>
                </a:lnTo>
                <a:lnTo>
                  <a:pt x="4497737" y="6070599"/>
                </a:lnTo>
                <a:lnTo>
                  <a:pt x="4524583" y="6019799"/>
                </a:lnTo>
                <a:lnTo>
                  <a:pt x="4551155" y="5981699"/>
                </a:lnTo>
                <a:lnTo>
                  <a:pt x="4577427" y="5943599"/>
                </a:lnTo>
                <a:lnTo>
                  <a:pt x="4603373" y="5892799"/>
                </a:lnTo>
                <a:lnTo>
                  <a:pt x="4628968" y="5854699"/>
                </a:lnTo>
                <a:lnTo>
                  <a:pt x="4654185" y="5803899"/>
                </a:lnTo>
                <a:lnTo>
                  <a:pt x="4678999" y="5765799"/>
                </a:lnTo>
                <a:lnTo>
                  <a:pt x="4703384" y="5727699"/>
                </a:lnTo>
                <a:lnTo>
                  <a:pt x="4727314" y="5676899"/>
                </a:lnTo>
                <a:lnTo>
                  <a:pt x="4750764" y="5638799"/>
                </a:lnTo>
                <a:lnTo>
                  <a:pt x="4773708" y="5587999"/>
                </a:lnTo>
                <a:lnTo>
                  <a:pt x="4796121" y="5549899"/>
                </a:lnTo>
                <a:lnTo>
                  <a:pt x="4817975" y="5499099"/>
                </a:lnTo>
                <a:lnTo>
                  <a:pt x="4839247" y="5460999"/>
                </a:lnTo>
                <a:lnTo>
                  <a:pt x="4859909" y="5410199"/>
                </a:lnTo>
                <a:lnTo>
                  <a:pt x="4879936" y="5359399"/>
                </a:lnTo>
                <a:lnTo>
                  <a:pt x="4899303" y="5321299"/>
                </a:lnTo>
                <a:lnTo>
                  <a:pt x="4917984" y="5270499"/>
                </a:lnTo>
                <a:lnTo>
                  <a:pt x="4935953" y="5219699"/>
                </a:lnTo>
                <a:lnTo>
                  <a:pt x="4953184" y="5181599"/>
                </a:lnTo>
                <a:lnTo>
                  <a:pt x="4969651" y="5130799"/>
                </a:lnTo>
                <a:lnTo>
                  <a:pt x="4985329" y="5079999"/>
                </a:lnTo>
                <a:lnTo>
                  <a:pt x="5001114" y="5029199"/>
                </a:lnTo>
                <a:lnTo>
                  <a:pt x="5015131" y="4978399"/>
                </a:lnTo>
                <a:lnTo>
                  <a:pt x="5027380" y="4927599"/>
                </a:lnTo>
                <a:lnTo>
                  <a:pt x="5037860" y="4876799"/>
                </a:lnTo>
                <a:lnTo>
                  <a:pt x="5046573" y="4825999"/>
                </a:lnTo>
                <a:lnTo>
                  <a:pt x="5053518" y="4775199"/>
                </a:lnTo>
                <a:lnTo>
                  <a:pt x="5058694" y="4724399"/>
                </a:lnTo>
                <a:lnTo>
                  <a:pt x="5062102" y="4673599"/>
                </a:lnTo>
                <a:lnTo>
                  <a:pt x="5063742" y="4635499"/>
                </a:lnTo>
                <a:lnTo>
                  <a:pt x="5063613" y="4584699"/>
                </a:lnTo>
                <a:lnTo>
                  <a:pt x="5061715" y="4546599"/>
                </a:lnTo>
                <a:lnTo>
                  <a:pt x="5058048" y="4495799"/>
                </a:lnTo>
                <a:lnTo>
                  <a:pt x="5052613" y="4457699"/>
                </a:lnTo>
                <a:lnTo>
                  <a:pt x="5045408" y="4406899"/>
                </a:lnTo>
                <a:lnTo>
                  <a:pt x="5036435" y="4368799"/>
                </a:lnTo>
                <a:lnTo>
                  <a:pt x="5025692" y="4317999"/>
                </a:lnTo>
                <a:lnTo>
                  <a:pt x="5013180" y="4279899"/>
                </a:lnTo>
                <a:lnTo>
                  <a:pt x="4998898" y="4241799"/>
                </a:lnTo>
                <a:lnTo>
                  <a:pt x="4982847" y="4203699"/>
                </a:lnTo>
                <a:lnTo>
                  <a:pt x="4965027" y="4152899"/>
                </a:lnTo>
                <a:lnTo>
                  <a:pt x="4945437" y="4114799"/>
                </a:lnTo>
                <a:lnTo>
                  <a:pt x="4924077" y="4076699"/>
                </a:lnTo>
                <a:lnTo>
                  <a:pt x="4900947" y="4038599"/>
                </a:lnTo>
                <a:lnTo>
                  <a:pt x="4876047" y="4000499"/>
                </a:lnTo>
                <a:lnTo>
                  <a:pt x="4849377" y="3962399"/>
                </a:lnTo>
                <a:lnTo>
                  <a:pt x="4820937" y="3924299"/>
                </a:lnTo>
                <a:lnTo>
                  <a:pt x="4790726" y="3886199"/>
                </a:lnTo>
                <a:lnTo>
                  <a:pt x="4758746" y="3848099"/>
                </a:lnTo>
                <a:lnTo>
                  <a:pt x="4724994" y="3809999"/>
                </a:lnTo>
                <a:lnTo>
                  <a:pt x="4689473" y="3771899"/>
                </a:lnTo>
                <a:lnTo>
                  <a:pt x="4652180" y="3733799"/>
                </a:lnTo>
                <a:lnTo>
                  <a:pt x="4613117" y="3708399"/>
                </a:lnTo>
                <a:lnTo>
                  <a:pt x="4572283" y="3670299"/>
                </a:lnTo>
                <a:lnTo>
                  <a:pt x="4529678" y="3632199"/>
                </a:lnTo>
                <a:lnTo>
                  <a:pt x="4489585" y="3594099"/>
                </a:lnTo>
                <a:lnTo>
                  <a:pt x="4408269" y="3543299"/>
                </a:lnTo>
                <a:lnTo>
                  <a:pt x="4367068" y="3505199"/>
                </a:lnTo>
                <a:lnTo>
                  <a:pt x="4283633" y="3454399"/>
                </a:lnTo>
                <a:lnTo>
                  <a:pt x="4241422" y="3416299"/>
                </a:lnTo>
                <a:lnTo>
                  <a:pt x="4025866" y="3289299"/>
                </a:lnTo>
                <a:lnTo>
                  <a:pt x="3893329" y="3213099"/>
                </a:lnTo>
                <a:lnTo>
                  <a:pt x="3848683" y="3200399"/>
                </a:lnTo>
                <a:lnTo>
                  <a:pt x="3713495" y="3124199"/>
                </a:lnTo>
                <a:lnTo>
                  <a:pt x="3668052" y="3111499"/>
                </a:lnTo>
                <a:lnTo>
                  <a:pt x="3576665" y="3060699"/>
                </a:lnTo>
                <a:lnTo>
                  <a:pt x="3530741" y="3047999"/>
                </a:lnTo>
                <a:lnTo>
                  <a:pt x="3484680" y="3022599"/>
                </a:lnTo>
                <a:lnTo>
                  <a:pt x="3438490" y="3009899"/>
                </a:lnTo>
                <a:lnTo>
                  <a:pt x="3345774" y="2959099"/>
                </a:lnTo>
                <a:lnTo>
                  <a:pt x="3299269" y="2946399"/>
                </a:lnTo>
                <a:lnTo>
                  <a:pt x="3252681" y="2920999"/>
                </a:lnTo>
                <a:lnTo>
                  <a:pt x="3206020" y="2908299"/>
                </a:lnTo>
                <a:lnTo>
                  <a:pt x="3159298" y="2882899"/>
                </a:lnTo>
                <a:lnTo>
                  <a:pt x="3112526" y="2870199"/>
                </a:lnTo>
                <a:lnTo>
                  <a:pt x="3065714" y="2844799"/>
                </a:lnTo>
                <a:lnTo>
                  <a:pt x="3018875" y="2832099"/>
                </a:lnTo>
                <a:lnTo>
                  <a:pt x="2878297" y="2768599"/>
                </a:lnTo>
                <a:lnTo>
                  <a:pt x="2831455" y="2755899"/>
                </a:lnTo>
                <a:lnTo>
                  <a:pt x="2784639" y="2730499"/>
                </a:lnTo>
                <a:lnTo>
                  <a:pt x="2690204" y="2692399"/>
                </a:lnTo>
                <a:lnTo>
                  <a:pt x="2642490" y="2679699"/>
                </a:lnTo>
                <a:lnTo>
                  <a:pt x="2594728" y="2654299"/>
                </a:lnTo>
                <a:lnTo>
                  <a:pt x="2546927" y="2641599"/>
                </a:lnTo>
                <a:lnTo>
                  <a:pt x="2499097" y="2616199"/>
                </a:lnTo>
                <a:lnTo>
                  <a:pt x="2451245" y="2603499"/>
                </a:lnTo>
                <a:lnTo>
                  <a:pt x="2307652" y="2552699"/>
                </a:lnTo>
                <a:lnTo>
                  <a:pt x="2259803" y="2527299"/>
                </a:lnTo>
                <a:lnTo>
                  <a:pt x="2211978" y="2514599"/>
                </a:lnTo>
                <a:lnTo>
                  <a:pt x="2164185" y="2489199"/>
                </a:lnTo>
                <a:lnTo>
                  <a:pt x="2116432" y="2476499"/>
                </a:lnTo>
                <a:lnTo>
                  <a:pt x="2068728" y="2451099"/>
                </a:lnTo>
                <a:lnTo>
                  <a:pt x="2021082" y="2438399"/>
                </a:lnTo>
                <a:lnTo>
                  <a:pt x="1926001" y="2387599"/>
                </a:lnTo>
                <a:lnTo>
                  <a:pt x="1878582" y="2374899"/>
                </a:lnTo>
                <a:lnTo>
                  <a:pt x="1831257" y="2349499"/>
                </a:lnTo>
                <a:lnTo>
                  <a:pt x="1784034" y="2336799"/>
                </a:lnTo>
                <a:lnTo>
                  <a:pt x="1736922" y="2311399"/>
                </a:lnTo>
                <a:lnTo>
                  <a:pt x="1689930" y="2298699"/>
                </a:lnTo>
                <a:lnTo>
                  <a:pt x="1549761" y="2222499"/>
                </a:lnTo>
                <a:lnTo>
                  <a:pt x="1503336" y="2209799"/>
                </a:lnTo>
                <a:lnTo>
                  <a:pt x="1365079" y="2133599"/>
                </a:lnTo>
                <a:lnTo>
                  <a:pt x="1319362" y="2120899"/>
                </a:lnTo>
                <a:lnTo>
                  <a:pt x="1138574" y="2019299"/>
                </a:lnTo>
                <a:lnTo>
                  <a:pt x="1101029" y="1993899"/>
                </a:lnTo>
                <a:lnTo>
                  <a:pt x="1061478" y="1968499"/>
                </a:lnTo>
                <a:lnTo>
                  <a:pt x="1021045" y="1955799"/>
                </a:lnTo>
                <a:lnTo>
                  <a:pt x="980860" y="1930399"/>
                </a:lnTo>
                <a:lnTo>
                  <a:pt x="942049" y="1904999"/>
                </a:lnTo>
                <a:lnTo>
                  <a:pt x="905739" y="1879599"/>
                </a:lnTo>
                <a:lnTo>
                  <a:pt x="873058" y="1854199"/>
                </a:lnTo>
                <a:lnTo>
                  <a:pt x="823092" y="1790699"/>
                </a:lnTo>
                <a:lnTo>
                  <a:pt x="808060" y="1752599"/>
                </a:lnTo>
                <a:lnTo>
                  <a:pt x="801167" y="1701799"/>
                </a:lnTo>
                <a:lnTo>
                  <a:pt x="803538" y="1663699"/>
                </a:lnTo>
                <a:lnTo>
                  <a:pt x="814721" y="1612899"/>
                </a:lnTo>
                <a:lnTo>
                  <a:pt x="833189" y="1574799"/>
                </a:lnTo>
                <a:lnTo>
                  <a:pt x="888425" y="1523999"/>
                </a:lnTo>
                <a:lnTo>
                  <a:pt x="923415" y="1498599"/>
                </a:lnTo>
                <a:lnTo>
                  <a:pt x="962136" y="1473199"/>
                </a:lnTo>
                <a:lnTo>
                  <a:pt x="1003699" y="1460499"/>
                </a:lnTo>
                <a:lnTo>
                  <a:pt x="1091794" y="1435099"/>
                </a:lnTo>
                <a:lnTo>
                  <a:pt x="1136549" y="1435099"/>
                </a:lnTo>
                <a:lnTo>
                  <a:pt x="1180590" y="1422399"/>
                </a:lnTo>
                <a:lnTo>
                  <a:pt x="1223030" y="1409699"/>
                </a:lnTo>
                <a:lnTo>
                  <a:pt x="1234030" y="1409699"/>
                </a:lnTo>
                <a:lnTo>
                  <a:pt x="1245191" y="1396999"/>
                </a:lnTo>
                <a:lnTo>
                  <a:pt x="1267605" y="1396999"/>
                </a:lnTo>
                <a:lnTo>
                  <a:pt x="1317812" y="1384299"/>
                </a:lnTo>
                <a:lnTo>
                  <a:pt x="1368056" y="1384299"/>
                </a:lnTo>
                <a:lnTo>
                  <a:pt x="1468653" y="1358899"/>
                </a:lnTo>
                <a:lnTo>
                  <a:pt x="1519007" y="1358899"/>
                </a:lnTo>
                <a:lnTo>
                  <a:pt x="1619830" y="1333499"/>
                </a:lnTo>
                <a:lnTo>
                  <a:pt x="1670300" y="1333499"/>
                </a:lnTo>
                <a:lnTo>
                  <a:pt x="1720809" y="1320799"/>
                </a:lnTo>
                <a:lnTo>
                  <a:pt x="1771358" y="1320799"/>
                </a:lnTo>
                <a:lnTo>
                  <a:pt x="1821947" y="1308099"/>
                </a:lnTo>
                <a:lnTo>
                  <a:pt x="1872577" y="1308099"/>
                </a:lnTo>
                <a:lnTo>
                  <a:pt x="1923248" y="1295399"/>
                </a:lnTo>
                <a:lnTo>
                  <a:pt x="2024717" y="1295399"/>
                </a:lnTo>
                <a:lnTo>
                  <a:pt x="2075515" y="1282699"/>
                </a:lnTo>
                <a:lnTo>
                  <a:pt x="2177242" y="1282699"/>
                </a:lnTo>
                <a:lnTo>
                  <a:pt x="2228171" y="1269999"/>
                </a:lnTo>
                <a:lnTo>
                  <a:pt x="2381230" y="1269999"/>
                </a:lnTo>
                <a:lnTo>
                  <a:pt x="2432342" y="1257299"/>
                </a:lnTo>
                <a:lnTo>
                  <a:pt x="2786620" y="1257299"/>
                </a:lnTo>
                <a:lnTo>
                  <a:pt x="2887660" y="1244599"/>
                </a:lnTo>
                <a:lnTo>
                  <a:pt x="3089740" y="1244599"/>
                </a:lnTo>
                <a:lnTo>
                  <a:pt x="3190779" y="1231899"/>
                </a:lnTo>
                <a:lnTo>
                  <a:pt x="3645441" y="1231899"/>
                </a:lnTo>
                <a:lnTo>
                  <a:pt x="3695957" y="1219199"/>
                </a:lnTo>
                <a:lnTo>
                  <a:pt x="4302105" y="1219199"/>
                </a:lnTo>
                <a:lnTo>
                  <a:pt x="4352613" y="1206499"/>
                </a:lnTo>
                <a:lnTo>
                  <a:pt x="10117748" y="1206499"/>
                </a:lnTo>
                <a:lnTo>
                  <a:pt x="10117748" y="1181099"/>
                </a:lnTo>
                <a:lnTo>
                  <a:pt x="10097766" y="1130299"/>
                </a:lnTo>
                <a:lnTo>
                  <a:pt x="10076567" y="1079499"/>
                </a:lnTo>
                <a:lnTo>
                  <a:pt x="10054172" y="1028699"/>
                </a:lnTo>
                <a:lnTo>
                  <a:pt x="10030603" y="977899"/>
                </a:lnTo>
                <a:lnTo>
                  <a:pt x="10005882" y="939799"/>
                </a:lnTo>
                <a:lnTo>
                  <a:pt x="9980032" y="888999"/>
                </a:lnTo>
                <a:lnTo>
                  <a:pt x="9953075" y="850899"/>
                </a:lnTo>
                <a:lnTo>
                  <a:pt x="9925032" y="812799"/>
                </a:lnTo>
                <a:lnTo>
                  <a:pt x="9895926" y="774699"/>
                </a:lnTo>
                <a:lnTo>
                  <a:pt x="9865779" y="736599"/>
                </a:lnTo>
                <a:lnTo>
                  <a:pt x="9834612" y="698499"/>
                </a:lnTo>
                <a:lnTo>
                  <a:pt x="9802449" y="660399"/>
                </a:lnTo>
                <a:lnTo>
                  <a:pt x="9769310" y="622299"/>
                </a:lnTo>
                <a:lnTo>
                  <a:pt x="9735219" y="596899"/>
                </a:lnTo>
                <a:lnTo>
                  <a:pt x="9700196" y="558799"/>
                </a:lnTo>
                <a:lnTo>
                  <a:pt x="9664265" y="533399"/>
                </a:lnTo>
                <a:lnTo>
                  <a:pt x="9627447" y="507999"/>
                </a:lnTo>
                <a:lnTo>
                  <a:pt x="9589765" y="482599"/>
                </a:lnTo>
                <a:lnTo>
                  <a:pt x="9551240" y="457199"/>
                </a:lnTo>
                <a:lnTo>
                  <a:pt x="9511895" y="431799"/>
                </a:lnTo>
                <a:lnTo>
                  <a:pt x="9471751" y="406399"/>
                </a:lnTo>
                <a:lnTo>
                  <a:pt x="9430831" y="380999"/>
                </a:lnTo>
                <a:lnTo>
                  <a:pt x="9389156" y="355599"/>
                </a:lnTo>
                <a:lnTo>
                  <a:pt x="9346750" y="330199"/>
                </a:lnTo>
                <a:lnTo>
                  <a:pt x="9303633" y="317499"/>
                </a:lnTo>
                <a:lnTo>
                  <a:pt x="9259829" y="292099"/>
                </a:lnTo>
                <a:lnTo>
                  <a:pt x="9215358" y="279399"/>
                </a:lnTo>
                <a:lnTo>
                  <a:pt x="9170243" y="253999"/>
                </a:lnTo>
                <a:lnTo>
                  <a:pt x="9078171" y="228599"/>
                </a:lnTo>
                <a:lnTo>
                  <a:pt x="9031258" y="203199"/>
                </a:lnTo>
                <a:lnTo>
                  <a:pt x="8688852" y="114299"/>
                </a:lnTo>
                <a:lnTo>
                  <a:pt x="8638726" y="114299"/>
                </a:lnTo>
                <a:lnTo>
                  <a:pt x="8487874" y="76199"/>
                </a:lnTo>
                <a:lnTo>
                  <a:pt x="8437466" y="76199"/>
                </a:lnTo>
                <a:lnTo>
                  <a:pt x="8336526" y="50799"/>
                </a:lnTo>
                <a:lnTo>
                  <a:pt x="8286016" y="50799"/>
                </a:lnTo>
                <a:lnTo>
                  <a:pt x="8184964" y="25399"/>
                </a:lnTo>
                <a:lnTo>
                  <a:pt x="8134443" y="25399"/>
                </a:lnTo>
                <a:lnTo>
                  <a:pt x="8033466" y="0"/>
                </a:lnTo>
                <a:close/>
              </a:path>
            </a:pathLst>
          </a:custGeom>
          <a:solidFill>
            <a:srgbClr val="E9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389" y="11397"/>
            <a:ext cx="20104489" cy="11445942"/>
            <a:chOff x="0" y="10564"/>
            <a:chExt cx="20104489" cy="11445942"/>
          </a:xfrm>
        </p:grpSpPr>
        <p:sp>
          <p:nvSpPr>
            <p:cNvPr id="5" name="object 5"/>
            <p:cNvSpPr/>
            <p:nvPr/>
          </p:nvSpPr>
          <p:spPr>
            <a:xfrm>
              <a:off x="12811514" y="10564"/>
              <a:ext cx="7292975" cy="8775700"/>
            </a:xfrm>
            <a:custGeom>
              <a:avLst/>
              <a:gdLst/>
              <a:ahLst/>
              <a:cxnLst/>
              <a:rect l="l" t="t" r="r" b="b"/>
              <a:pathLst>
                <a:path w="7292975" h="8775700">
                  <a:moveTo>
                    <a:pt x="7292546" y="4305299"/>
                  </a:moveTo>
                  <a:lnTo>
                    <a:pt x="7266119" y="4330699"/>
                  </a:lnTo>
                  <a:lnTo>
                    <a:pt x="7226049" y="4356099"/>
                  </a:lnTo>
                  <a:lnTo>
                    <a:pt x="7185929" y="4394199"/>
                  </a:lnTo>
                  <a:lnTo>
                    <a:pt x="7145760" y="4419599"/>
                  </a:lnTo>
                  <a:lnTo>
                    <a:pt x="7105541" y="4457699"/>
                  </a:lnTo>
                  <a:lnTo>
                    <a:pt x="7065272" y="4483099"/>
                  </a:lnTo>
                  <a:lnTo>
                    <a:pt x="7024955" y="4521199"/>
                  </a:lnTo>
                  <a:lnTo>
                    <a:pt x="6944175" y="4571999"/>
                  </a:lnTo>
                  <a:lnTo>
                    <a:pt x="6903712" y="4610099"/>
                  </a:lnTo>
                  <a:lnTo>
                    <a:pt x="6863202" y="4635499"/>
                  </a:lnTo>
                  <a:lnTo>
                    <a:pt x="6822644" y="4673599"/>
                  </a:lnTo>
                  <a:lnTo>
                    <a:pt x="6782040" y="4698999"/>
                  </a:lnTo>
                  <a:lnTo>
                    <a:pt x="6741388" y="4737099"/>
                  </a:lnTo>
                  <a:lnTo>
                    <a:pt x="6659945" y="4787899"/>
                  </a:lnTo>
                  <a:lnTo>
                    <a:pt x="6619154" y="4825999"/>
                  </a:lnTo>
                  <a:lnTo>
                    <a:pt x="6578317" y="4851399"/>
                  </a:lnTo>
                  <a:lnTo>
                    <a:pt x="6537436" y="4889499"/>
                  </a:lnTo>
                  <a:lnTo>
                    <a:pt x="6455537" y="4940299"/>
                  </a:lnTo>
                  <a:lnTo>
                    <a:pt x="6414521" y="4978399"/>
                  </a:lnTo>
                  <a:lnTo>
                    <a:pt x="6332356" y="5029199"/>
                  </a:lnTo>
                  <a:lnTo>
                    <a:pt x="6291208" y="5067299"/>
                  </a:lnTo>
                  <a:lnTo>
                    <a:pt x="6208782" y="5118099"/>
                  </a:lnTo>
                  <a:lnTo>
                    <a:pt x="6167505" y="5156199"/>
                  </a:lnTo>
                  <a:lnTo>
                    <a:pt x="6084823" y="5206999"/>
                  </a:lnTo>
                  <a:lnTo>
                    <a:pt x="6043420" y="5245099"/>
                  </a:lnTo>
                  <a:lnTo>
                    <a:pt x="5960488" y="5295899"/>
                  </a:lnTo>
                  <a:lnTo>
                    <a:pt x="5918960" y="5333999"/>
                  </a:lnTo>
                  <a:lnTo>
                    <a:pt x="5835784" y="5384799"/>
                  </a:lnTo>
                  <a:lnTo>
                    <a:pt x="5794135" y="5422899"/>
                  </a:lnTo>
                  <a:lnTo>
                    <a:pt x="5668952" y="5499099"/>
                  </a:lnTo>
                  <a:lnTo>
                    <a:pt x="5627146" y="5537199"/>
                  </a:lnTo>
                  <a:lnTo>
                    <a:pt x="5543419" y="5587999"/>
                  </a:lnTo>
                  <a:lnTo>
                    <a:pt x="5501498" y="5626099"/>
                  </a:lnTo>
                  <a:lnTo>
                    <a:pt x="5375511" y="5702299"/>
                  </a:lnTo>
                  <a:lnTo>
                    <a:pt x="5333441" y="5740399"/>
                  </a:lnTo>
                  <a:lnTo>
                    <a:pt x="5207013" y="5816599"/>
                  </a:lnTo>
                  <a:lnTo>
                    <a:pt x="5164799" y="5854699"/>
                  </a:lnTo>
                  <a:lnTo>
                    <a:pt x="4995592" y="5956299"/>
                  </a:lnTo>
                  <a:lnTo>
                    <a:pt x="4953204" y="5994399"/>
                  </a:lnTo>
                  <a:lnTo>
                    <a:pt x="4825839" y="6070599"/>
                  </a:lnTo>
                  <a:lnTo>
                    <a:pt x="4783317" y="6108699"/>
                  </a:lnTo>
                  <a:lnTo>
                    <a:pt x="4570226" y="6235699"/>
                  </a:lnTo>
                  <a:lnTo>
                    <a:pt x="4527513" y="6273799"/>
                  </a:lnTo>
                  <a:lnTo>
                    <a:pt x="4356355" y="6375399"/>
                  </a:lnTo>
                  <a:lnTo>
                    <a:pt x="4313490" y="6413499"/>
                  </a:lnTo>
                  <a:lnTo>
                    <a:pt x="4141741" y="6515099"/>
                  </a:lnTo>
                  <a:lnTo>
                    <a:pt x="4097636" y="6540499"/>
                  </a:lnTo>
                  <a:lnTo>
                    <a:pt x="4055401" y="6578599"/>
                  </a:lnTo>
                  <a:lnTo>
                    <a:pt x="4014989" y="6603999"/>
                  </a:lnTo>
                  <a:lnTo>
                    <a:pt x="3976350" y="6642099"/>
                  </a:lnTo>
                  <a:lnTo>
                    <a:pt x="3939438" y="6680199"/>
                  </a:lnTo>
                  <a:lnTo>
                    <a:pt x="3904204" y="6718299"/>
                  </a:lnTo>
                  <a:lnTo>
                    <a:pt x="3870600" y="6756399"/>
                  </a:lnTo>
                  <a:lnTo>
                    <a:pt x="3838578" y="6794499"/>
                  </a:lnTo>
                  <a:lnTo>
                    <a:pt x="3808091" y="6832599"/>
                  </a:lnTo>
                  <a:lnTo>
                    <a:pt x="3779089" y="6883399"/>
                  </a:lnTo>
                  <a:lnTo>
                    <a:pt x="3752576" y="6921499"/>
                  </a:lnTo>
                  <a:lnTo>
                    <a:pt x="3725972" y="6972299"/>
                  </a:lnTo>
                  <a:lnTo>
                    <a:pt x="3672507" y="7048499"/>
                  </a:lnTo>
                  <a:lnTo>
                    <a:pt x="3645656" y="7099299"/>
                  </a:lnTo>
                  <a:lnTo>
                    <a:pt x="3591741" y="7175499"/>
                  </a:lnTo>
                  <a:lnTo>
                    <a:pt x="3564687" y="7226299"/>
                  </a:lnTo>
                  <a:lnTo>
                    <a:pt x="3537574" y="7264399"/>
                  </a:lnTo>
                  <a:lnTo>
                    <a:pt x="3510408" y="7315199"/>
                  </a:lnTo>
                  <a:lnTo>
                    <a:pt x="3455932" y="7391399"/>
                  </a:lnTo>
                  <a:lnTo>
                    <a:pt x="3428633" y="7442199"/>
                  </a:lnTo>
                  <a:lnTo>
                    <a:pt x="3373934" y="7518399"/>
                  </a:lnTo>
                  <a:lnTo>
                    <a:pt x="3346544" y="7569199"/>
                  </a:lnTo>
                  <a:lnTo>
                    <a:pt x="3291708" y="7658099"/>
                  </a:lnTo>
                  <a:lnTo>
                    <a:pt x="3154502" y="7861299"/>
                  </a:lnTo>
                  <a:lnTo>
                    <a:pt x="3099673" y="7950199"/>
                  </a:lnTo>
                  <a:lnTo>
                    <a:pt x="3072289" y="7988299"/>
                  </a:lnTo>
                  <a:lnTo>
                    <a:pt x="3044931" y="8039099"/>
                  </a:lnTo>
                  <a:lnTo>
                    <a:pt x="2990315" y="8115299"/>
                  </a:lnTo>
                  <a:lnTo>
                    <a:pt x="2963065" y="8166099"/>
                  </a:lnTo>
                  <a:lnTo>
                    <a:pt x="2935962" y="8204199"/>
                  </a:lnTo>
                  <a:lnTo>
                    <a:pt x="2908905" y="8254999"/>
                  </a:lnTo>
                  <a:lnTo>
                    <a:pt x="2854790" y="8331199"/>
                  </a:lnTo>
                  <a:lnTo>
                    <a:pt x="2827666" y="8381999"/>
                  </a:lnTo>
                  <a:lnTo>
                    <a:pt x="2800451" y="8420099"/>
                  </a:lnTo>
                  <a:lnTo>
                    <a:pt x="2745614" y="8508999"/>
                  </a:lnTo>
                  <a:lnTo>
                    <a:pt x="2661834" y="8648699"/>
                  </a:lnTo>
                  <a:lnTo>
                    <a:pt x="2604567" y="8737599"/>
                  </a:lnTo>
                  <a:lnTo>
                    <a:pt x="2575408" y="8775699"/>
                  </a:lnTo>
                  <a:lnTo>
                    <a:pt x="2632909" y="8775699"/>
                  </a:lnTo>
                  <a:lnTo>
                    <a:pt x="2677187" y="8762999"/>
                  </a:lnTo>
                  <a:lnTo>
                    <a:pt x="2712004" y="8737599"/>
                  </a:lnTo>
                  <a:lnTo>
                    <a:pt x="2741123" y="8712199"/>
                  </a:lnTo>
                  <a:lnTo>
                    <a:pt x="2768304" y="8686799"/>
                  </a:lnTo>
                  <a:lnTo>
                    <a:pt x="2848725" y="8623299"/>
                  </a:lnTo>
                  <a:lnTo>
                    <a:pt x="2929097" y="8572499"/>
                  </a:lnTo>
                  <a:lnTo>
                    <a:pt x="3490120" y="8127999"/>
                  </a:lnTo>
                  <a:lnTo>
                    <a:pt x="3530075" y="8102599"/>
                  </a:lnTo>
                  <a:lnTo>
                    <a:pt x="3570013" y="8064499"/>
                  </a:lnTo>
                  <a:lnTo>
                    <a:pt x="3609934" y="8039099"/>
                  </a:lnTo>
                  <a:lnTo>
                    <a:pt x="3649837" y="8000999"/>
                  </a:lnTo>
                  <a:lnTo>
                    <a:pt x="3689721" y="7975599"/>
                  </a:lnTo>
                  <a:lnTo>
                    <a:pt x="3729588" y="7937499"/>
                  </a:lnTo>
                  <a:lnTo>
                    <a:pt x="3769435" y="7912099"/>
                  </a:lnTo>
                  <a:lnTo>
                    <a:pt x="3809264" y="7873999"/>
                  </a:lnTo>
                  <a:lnTo>
                    <a:pt x="3849074" y="7848599"/>
                  </a:lnTo>
                  <a:lnTo>
                    <a:pt x="3888864" y="7810499"/>
                  </a:lnTo>
                  <a:lnTo>
                    <a:pt x="3928634" y="7785099"/>
                  </a:lnTo>
                  <a:lnTo>
                    <a:pt x="3968384" y="7746999"/>
                  </a:lnTo>
                  <a:lnTo>
                    <a:pt x="4008114" y="7721599"/>
                  </a:lnTo>
                  <a:lnTo>
                    <a:pt x="4047823" y="7683499"/>
                  </a:lnTo>
                  <a:lnTo>
                    <a:pt x="4087511" y="7658099"/>
                  </a:lnTo>
                  <a:lnTo>
                    <a:pt x="4127178" y="7619999"/>
                  </a:lnTo>
                  <a:lnTo>
                    <a:pt x="4166823" y="7594599"/>
                  </a:lnTo>
                  <a:lnTo>
                    <a:pt x="4206447" y="7556499"/>
                  </a:lnTo>
                  <a:lnTo>
                    <a:pt x="4246048" y="7531099"/>
                  </a:lnTo>
                  <a:lnTo>
                    <a:pt x="4285627" y="7492999"/>
                  </a:lnTo>
                  <a:lnTo>
                    <a:pt x="4325184" y="7467599"/>
                  </a:lnTo>
                  <a:lnTo>
                    <a:pt x="4364717" y="7429499"/>
                  </a:lnTo>
                  <a:lnTo>
                    <a:pt x="4404228" y="7404099"/>
                  </a:lnTo>
                  <a:lnTo>
                    <a:pt x="4443714" y="7365999"/>
                  </a:lnTo>
                  <a:lnTo>
                    <a:pt x="4483177" y="7340599"/>
                  </a:lnTo>
                  <a:lnTo>
                    <a:pt x="4522616" y="7302499"/>
                  </a:lnTo>
                  <a:lnTo>
                    <a:pt x="4562031" y="7277099"/>
                  </a:lnTo>
                  <a:lnTo>
                    <a:pt x="4601421" y="7238999"/>
                  </a:lnTo>
                  <a:lnTo>
                    <a:pt x="4640786" y="7213599"/>
                  </a:lnTo>
                  <a:lnTo>
                    <a:pt x="4680125" y="7175499"/>
                  </a:lnTo>
                  <a:lnTo>
                    <a:pt x="4719440" y="7150099"/>
                  </a:lnTo>
                  <a:lnTo>
                    <a:pt x="4758728" y="7111999"/>
                  </a:lnTo>
                  <a:lnTo>
                    <a:pt x="4797990" y="7086599"/>
                  </a:lnTo>
                  <a:lnTo>
                    <a:pt x="4876436" y="7010399"/>
                  </a:lnTo>
                  <a:lnTo>
                    <a:pt x="4915618" y="6984999"/>
                  </a:lnTo>
                  <a:lnTo>
                    <a:pt x="4954773" y="6946899"/>
                  </a:lnTo>
                  <a:lnTo>
                    <a:pt x="4993901" y="6921499"/>
                  </a:lnTo>
                  <a:lnTo>
                    <a:pt x="5033001" y="6883399"/>
                  </a:lnTo>
                  <a:lnTo>
                    <a:pt x="5072072" y="6857999"/>
                  </a:lnTo>
                  <a:lnTo>
                    <a:pt x="5111116" y="6819899"/>
                  </a:lnTo>
                  <a:lnTo>
                    <a:pt x="5150131" y="6794499"/>
                  </a:lnTo>
                  <a:lnTo>
                    <a:pt x="5189116" y="6756399"/>
                  </a:lnTo>
                  <a:lnTo>
                    <a:pt x="5228073" y="6730999"/>
                  </a:lnTo>
                  <a:lnTo>
                    <a:pt x="5305897" y="6654799"/>
                  </a:lnTo>
                  <a:lnTo>
                    <a:pt x="5344764" y="6629399"/>
                  </a:lnTo>
                  <a:lnTo>
                    <a:pt x="5383601" y="6591299"/>
                  </a:lnTo>
                  <a:lnTo>
                    <a:pt x="5422407" y="6565899"/>
                  </a:lnTo>
                  <a:lnTo>
                    <a:pt x="5461183" y="6527799"/>
                  </a:lnTo>
                  <a:lnTo>
                    <a:pt x="5499927" y="6502399"/>
                  </a:lnTo>
                  <a:lnTo>
                    <a:pt x="5577320" y="6426199"/>
                  </a:lnTo>
                  <a:lnTo>
                    <a:pt x="5615968" y="6400799"/>
                  </a:lnTo>
                  <a:lnTo>
                    <a:pt x="5654585" y="6362699"/>
                  </a:lnTo>
                  <a:lnTo>
                    <a:pt x="5693168" y="6337299"/>
                  </a:lnTo>
                  <a:lnTo>
                    <a:pt x="5770236" y="6261099"/>
                  </a:lnTo>
                  <a:lnTo>
                    <a:pt x="5808720" y="6235699"/>
                  </a:lnTo>
                  <a:lnTo>
                    <a:pt x="5847170" y="6197599"/>
                  </a:lnTo>
                  <a:lnTo>
                    <a:pt x="5885586" y="6172199"/>
                  </a:lnTo>
                  <a:lnTo>
                    <a:pt x="5962315" y="6095999"/>
                  </a:lnTo>
                  <a:lnTo>
                    <a:pt x="6000627" y="6070599"/>
                  </a:lnTo>
                  <a:lnTo>
                    <a:pt x="6077145" y="5994399"/>
                  </a:lnTo>
                  <a:lnTo>
                    <a:pt x="6115351" y="5968999"/>
                  </a:lnTo>
                  <a:lnTo>
                    <a:pt x="6153520" y="5930899"/>
                  </a:lnTo>
                  <a:lnTo>
                    <a:pt x="6191654" y="5905499"/>
                  </a:lnTo>
                  <a:lnTo>
                    <a:pt x="6267810" y="5829299"/>
                  </a:lnTo>
                  <a:lnTo>
                    <a:pt x="6305832" y="5803899"/>
                  </a:lnTo>
                  <a:lnTo>
                    <a:pt x="6381764" y="5727699"/>
                  </a:lnTo>
                  <a:lnTo>
                    <a:pt x="6419673" y="5702299"/>
                  </a:lnTo>
                  <a:lnTo>
                    <a:pt x="6495375" y="5626099"/>
                  </a:lnTo>
                  <a:lnTo>
                    <a:pt x="6533168" y="5600699"/>
                  </a:lnTo>
                  <a:lnTo>
                    <a:pt x="6608636" y="5524499"/>
                  </a:lnTo>
                  <a:lnTo>
                    <a:pt x="6646310" y="5499099"/>
                  </a:lnTo>
                  <a:lnTo>
                    <a:pt x="6721539" y="5422899"/>
                  </a:lnTo>
                  <a:lnTo>
                    <a:pt x="6759092" y="5397499"/>
                  </a:lnTo>
                  <a:lnTo>
                    <a:pt x="6834076" y="5321299"/>
                  </a:lnTo>
                  <a:lnTo>
                    <a:pt x="6871505" y="5295899"/>
                  </a:lnTo>
                  <a:lnTo>
                    <a:pt x="6983542" y="5181599"/>
                  </a:lnTo>
                  <a:lnTo>
                    <a:pt x="7020803" y="5156199"/>
                  </a:lnTo>
                  <a:lnTo>
                    <a:pt x="7095196" y="5079999"/>
                  </a:lnTo>
                  <a:lnTo>
                    <a:pt x="7132327" y="5054599"/>
                  </a:lnTo>
                  <a:lnTo>
                    <a:pt x="7243456" y="4940299"/>
                  </a:lnTo>
                  <a:lnTo>
                    <a:pt x="7280411" y="4914899"/>
                  </a:lnTo>
                  <a:lnTo>
                    <a:pt x="7292546" y="4902199"/>
                  </a:lnTo>
                  <a:lnTo>
                    <a:pt x="7292546" y="4305299"/>
                  </a:lnTo>
                  <a:close/>
                </a:path>
                <a:path w="7292975" h="8775700">
                  <a:moveTo>
                    <a:pt x="2227862" y="0"/>
                  </a:moveTo>
                  <a:lnTo>
                    <a:pt x="0" y="0"/>
                  </a:lnTo>
                  <a:lnTo>
                    <a:pt x="27809" y="12699"/>
                  </a:lnTo>
                  <a:lnTo>
                    <a:pt x="121828" y="38099"/>
                  </a:lnTo>
                  <a:lnTo>
                    <a:pt x="169176" y="63499"/>
                  </a:lnTo>
                  <a:lnTo>
                    <a:pt x="360175" y="114299"/>
                  </a:lnTo>
                  <a:lnTo>
                    <a:pt x="408190" y="139699"/>
                  </a:lnTo>
                  <a:lnTo>
                    <a:pt x="697845" y="215899"/>
                  </a:lnTo>
                  <a:lnTo>
                    <a:pt x="746606" y="241299"/>
                  </a:lnTo>
                  <a:lnTo>
                    <a:pt x="1680413" y="482599"/>
                  </a:lnTo>
                  <a:lnTo>
                    <a:pt x="1729811" y="482599"/>
                  </a:lnTo>
                  <a:lnTo>
                    <a:pt x="2224084" y="609599"/>
                  </a:lnTo>
                  <a:lnTo>
                    <a:pt x="2273498" y="609599"/>
                  </a:lnTo>
                  <a:lnTo>
                    <a:pt x="3353886" y="888999"/>
                  </a:lnTo>
                  <a:lnTo>
                    <a:pt x="3401895" y="914399"/>
                  </a:lnTo>
                  <a:lnTo>
                    <a:pt x="3688794" y="990599"/>
                  </a:lnTo>
                  <a:lnTo>
                    <a:pt x="3736333" y="1015999"/>
                  </a:lnTo>
                  <a:lnTo>
                    <a:pt x="3878285" y="1054099"/>
                  </a:lnTo>
                  <a:lnTo>
                    <a:pt x="3925352" y="1079499"/>
                  </a:lnTo>
                  <a:lnTo>
                    <a:pt x="4019051" y="1104899"/>
                  </a:lnTo>
                  <a:lnTo>
                    <a:pt x="4065667" y="1130299"/>
                  </a:lnTo>
                  <a:lnTo>
                    <a:pt x="4112113" y="1142999"/>
                  </a:lnTo>
                  <a:lnTo>
                    <a:pt x="4158381" y="1168399"/>
                  </a:lnTo>
                  <a:lnTo>
                    <a:pt x="4204462" y="1181099"/>
                  </a:lnTo>
                  <a:lnTo>
                    <a:pt x="4250347" y="1206499"/>
                  </a:lnTo>
                  <a:lnTo>
                    <a:pt x="4296026" y="1219199"/>
                  </a:lnTo>
                  <a:lnTo>
                    <a:pt x="4341489" y="1244599"/>
                  </a:lnTo>
                  <a:lnTo>
                    <a:pt x="4386729" y="1257299"/>
                  </a:lnTo>
                  <a:lnTo>
                    <a:pt x="4476498" y="1308099"/>
                  </a:lnTo>
                  <a:lnTo>
                    <a:pt x="4521010" y="1320799"/>
                  </a:lnTo>
                  <a:lnTo>
                    <a:pt x="4565260" y="1346199"/>
                  </a:lnTo>
                  <a:lnTo>
                    <a:pt x="4782271" y="1473199"/>
                  </a:lnTo>
                  <a:lnTo>
                    <a:pt x="4950237" y="1574799"/>
                  </a:lnTo>
                  <a:lnTo>
                    <a:pt x="4991368" y="1612899"/>
                  </a:lnTo>
                  <a:lnTo>
                    <a:pt x="5032136" y="1638299"/>
                  </a:lnTo>
                  <a:lnTo>
                    <a:pt x="5072532" y="1676399"/>
                  </a:lnTo>
                  <a:lnTo>
                    <a:pt x="5112546" y="1701799"/>
                  </a:lnTo>
                  <a:lnTo>
                    <a:pt x="5152911" y="1739899"/>
                  </a:lnTo>
                  <a:lnTo>
                    <a:pt x="5191745" y="1765299"/>
                  </a:lnTo>
                  <a:lnTo>
                    <a:pt x="5229042" y="1803399"/>
                  </a:lnTo>
                  <a:lnTo>
                    <a:pt x="5264795" y="1841499"/>
                  </a:lnTo>
                  <a:lnTo>
                    <a:pt x="5298997" y="1879599"/>
                  </a:lnTo>
                  <a:lnTo>
                    <a:pt x="5331642" y="1917699"/>
                  </a:lnTo>
                  <a:lnTo>
                    <a:pt x="5362723" y="1955799"/>
                  </a:lnTo>
                  <a:lnTo>
                    <a:pt x="5392234" y="1993899"/>
                  </a:lnTo>
                  <a:lnTo>
                    <a:pt x="5420167" y="2031999"/>
                  </a:lnTo>
                  <a:lnTo>
                    <a:pt x="5446516" y="2070099"/>
                  </a:lnTo>
                  <a:lnTo>
                    <a:pt x="5471274" y="2108199"/>
                  </a:lnTo>
                  <a:lnTo>
                    <a:pt x="5494435" y="2158999"/>
                  </a:lnTo>
                  <a:lnTo>
                    <a:pt x="5515992" y="2197099"/>
                  </a:lnTo>
                  <a:lnTo>
                    <a:pt x="5535938" y="2247899"/>
                  </a:lnTo>
                  <a:lnTo>
                    <a:pt x="5554267" y="2285999"/>
                  </a:lnTo>
                  <a:lnTo>
                    <a:pt x="5570971" y="2336799"/>
                  </a:lnTo>
                  <a:lnTo>
                    <a:pt x="5586045" y="2374899"/>
                  </a:lnTo>
                  <a:lnTo>
                    <a:pt x="5599481" y="2425699"/>
                  </a:lnTo>
                  <a:lnTo>
                    <a:pt x="5611273" y="2476499"/>
                  </a:lnTo>
                  <a:lnTo>
                    <a:pt x="5621413" y="2527299"/>
                  </a:lnTo>
                  <a:lnTo>
                    <a:pt x="5629897" y="2578099"/>
                  </a:lnTo>
                  <a:lnTo>
                    <a:pt x="5636715" y="2628899"/>
                  </a:lnTo>
                  <a:lnTo>
                    <a:pt x="5641863" y="2679699"/>
                  </a:lnTo>
                  <a:lnTo>
                    <a:pt x="5645333" y="2730499"/>
                  </a:lnTo>
                  <a:lnTo>
                    <a:pt x="5647119" y="2781299"/>
                  </a:lnTo>
                  <a:lnTo>
                    <a:pt x="5647406" y="2832099"/>
                  </a:lnTo>
                  <a:lnTo>
                    <a:pt x="5646469" y="2882899"/>
                  </a:lnTo>
                  <a:lnTo>
                    <a:pt x="5644342" y="2933699"/>
                  </a:lnTo>
                  <a:lnTo>
                    <a:pt x="5641060" y="2984499"/>
                  </a:lnTo>
                  <a:lnTo>
                    <a:pt x="5636658" y="3035299"/>
                  </a:lnTo>
                  <a:lnTo>
                    <a:pt x="5631171" y="3086099"/>
                  </a:lnTo>
                  <a:lnTo>
                    <a:pt x="5624632" y="3136899"/>
                  </a:lnTo>
                  <a:lnTo>
                    <a:pt x="5617076" y="3187699"/>
                  </a:lnTo>
                  <a:lnTo>
                    <a:pt x="5608539" y="3238499"/>
                  </a:lnTo>
                  <a:lnTo>
                    <a:pt x="5599055" y="3289299"/>
                  </a:lnTo>
                  <a:lnTo>
                    <a:pt x="5588658" y="3327399"/>
                  </a:lnTo>
                  <a:lnTo>
                    <a:pt x="5577384" y="3378199"/>
                  </a:lnTo>
                  <a:lnTo>
                    <a:pt x="5565266" y="3428999"/>
                  </a:lnTo>
                  <a:lnTo>
                    <a:pt x="5552340" y="3479799"/>
                  </a:lnTo>
                  <a:lnTo>
                    <a:pt x="5538639" y="3517899"/>
                  </a:lnTo>
                  <a:lnTo>
                    <a:pt x="5524200" y="3568699"/>
                  </a:lnTo>
                  <a:lnTo>
                    <a:pt x="5509056" y="3619499"/>
                  </a:lnTo>
                  <a:lnTo>
                    <a:pt x="5493242" y="3670299"/>
                  </a:lnTo>
                  <a:lnTo>
                    <a:pt x="5476792" y="3708399"/>
                  </a:lnTo>
                  <a:lnTo>
                    <a:pt x="5459742" y="3759199"/>
                  </a:lnTo>
                  <a:lnTo>
                    <a:pt x="5442126" y="3809999"/>
                  </a:lnTo>
                  <a:lnTo>
                    <a:pt x="5423979" y="3848099"/>
                  </a:lnTo>
                  <a:lnTo>
                    <a:pt x="5405334" y="3898899"/>
                  </a:lnTo>
                  <a:lnTo>
                    <a:pt x="5386228" y="3936999"/>
                  </a:lnTo>
                  <a:lnTo>
                    <a:pt x="5366694" y="3987799"/>
                  </a:lnTo>
                  <a:lnTo>
                    <a:pt x="5346767" y="4038599"/>
                  </a:lnTo>
                  <a:lnTo>
                    <a:pt x="5326482" y="4076699"/>
                  </a:lnTo>
                  <a:lnTo>
                    <a:pt x="5305874" y="4127499"/>
                  </a:lnTo>
                  <a:lnTo>
                    <a:pt x="5284977" y="4165599"/>
                  </a:lnTo>
                  <a:lnTo>
                    <a:pt x="5263825" y="4216399"/>
                  </a:lnTo>
                  <a:lnTo>
                    <a:pt x="5242454" y="4254499"/>
                  </a:lnTo>
                  <a:lnTo>
                    <a:pt x="5220898" y="4305299"/>
                  </a:lnTo>
                  <a:lnTo>
                    <a:pt x="5199192" y="4356099"/>
                  </a:lnTo>
                  <a:lnTo>
                    <a:pt x="5177370" y="4394199"/>
                  </a:lnTo>
                  <a:lnTo>
                    <a:pt x="5155467" y="4444999"/>
                  </a:lnTo>
                  <a:lnTo>
                    <a:pt x="5133783" y="4483099"/>
                  </a:lnTo>
                  <a:lnTo>
                    <a:pt x="5112000" y="4533899"/>
                  </a:lnTo>
                  <a:lnTo>
                    <a:pt x="5090139" y="4571999"/>
                  </a:lnTo>
                  <a:lnTo>
                    <a:pt x="5068223" y="4622799"/>
                  </a:lnTo>
                  <a:lnTo>
                    <a:pt x="5002367" y="4749799"/>
                  </a:lnTo>
                  <a:lnTo>
                    <a:pt x="4980454" y="4800599"/>
                  </a:lnTo>
                  <a:lnTo>
                    <a:pt x="5037679" y="4825999"/>
                  </a:lnTo>
                  <a:lnTo>
                    <a:pt x="5064847" y="4787899"/>
                  </a:lnTo>
                  <a:lnTo>
                    <a:pt x="5092231" y="4737099"/>
                  </a:lnTo>
                  <a:lnTo>
                    <a:pt x="5147539" y="4660899"/>
                  </a:lnTo>
                  <a:lnTo>
                    <a:pt x="5175412" y="4610099"/>
                  </a:lnTo>
                  <a:lnTo>
                    <a:pt x="5259599" y="4495799"/>
                  </a:lnTo>
                  <a:lnTo>
                    <a:pt x="5344096" y="4368799"/>
                  </a:lnTo>
                  <a:lnTo>
                    <a:pt x="5372211" y="4330699"/>
                  </a:lnTo>
                  <a:lnTo>
                    <a:pt x="5400257" y="4279899"/>
                  </a:lnTo>
                  <a:lnTo>
                    <a:pt x="5456042" y="4203699"/>
                  </a:lnTo>
                  <a:lnTo>
                    <a:pt x="5483728" y="4152899"/>
                  </a:lnTo>
                  <a:lnTo>
                    <a:pt x="5538561" y="4076699"/>
                  </a:lnTo>
                  <a:lnTo>
                    <a:pt x="5565656" y="4038599"/>
                  </a:lnTo>
                  <a:lnTo>
                    <a:pt x="5592502" y="3987799"/>
                  </a:lnTo>
                  <a:lnTo>
                    <a:pt x="5619074" y="3949699"/>
                  </a:lnTo>
                  <a:lnTo>
                    <a:pt x="5645346" y="3911599"/>
                  </a:lnTo>
                  <a:lnTo>
                    <a:pt x="5671292" y="3860799"/>
                  </a:lnTo>
                  <a:lnTo>
                    <a:pt x="5696886" y="3822699"/>
                  </a:lnTo>
                  <a:lnTo>
                    <a:pt x="5722103" y="3771899"/>
                  </a:lnTo>
                  <a:lnTo>
                    <a:pt x="5746917" y="3733799"/>
                  </a:lnTo>
                  <a:lnTo>
                    <a:pt x="5771302" y="3695699"/>
                  </a:lnTo>
                  <a:lnTo>
                    <a:pt x="5795233" y="3644899"/>
                  </a:lnTo>
                  <a:lnTo>
                    <a:pt x="5818683" y="3606799"/>
                  </a:lnTo>
                  <a:lnTo>
                    <a:pt x="5841627" y="3555999"/>
                  </a:lnTo>
                  <a:lnTo>
                    <a:pt x="5864039" y="3517899"/>
                  </a:lnTo>
                  <a:lnTo>
                    <a:pt x="5885893" y="3467099"/>
                  </a:lnTo>
                  <a:lnTo>
                    <a:pt x="5907165" y="3428999"/>
                  </a:lnTo>
                  <a:lnTo>
                    <a:pt x="5927827" y="3378199"/>
                  </a:lnTo>
                  <a:lnTo>
                    <a:pt x="5947854" y="3327399"/>
                  </a:lnTo>
                  <a:lnTo>
                    <a:pt x="5967221" y="3289299"/>
                  </a:lnTo>
                  <a:lnTo>
                    <a:pt x="5985902" y="3238499"/>
                  </a:lnTo>
                  <a:lnTo>
                    <a:pt x="6003871" y="3187699"/>
                  </a:lnTo>
                  <a:lnTo>
                    <a:pt x="6021102" y="3149599"/>
                  </a:lnTo>
                  <a:lnTo>
                    <a:pt x="6037569" y="3098799"/>
                  </a:lnTo>
                  <a:lnTo>
                    <a:pt x="6053247" y="3047999"/>
                  </a:lnTo>
                  <a:lnTo>
                    <a:pt x="6069032" y="2997199"/>
                  </a:lnTo>
                  <a:lnTo>
                    <a:pt x="6083049" y="2946399"/>
                  </a:lnTo>
                  <a:lnTo>
                    <a:pt x="6095298" y="2895599"/>
                  </a:lnTo>
                  <a:lnTo>
                    <a:pt x="6105779" y="2844799"/>
                  </a:lnTo>
                  <a:lnTo>
                    <a:pt x="6114491" y="2793999"/>
                  </a:lnTo>
                  <a:lnTo>
                    <a:pt x="6121436" y="2743199"/>
                  </a:lnTo>
                  <a:lnTo>
                    <a:pt x="6126612" y="2692399"/>
                  </a:lnTo>
                  <a:lnTo>
                    <a:pt x="6130020" y="2641599"/>
                  </a:lnTo>
                  <a:lnTo>
                    <a:pt x="6131660" y="2603499"/>
                  </a:lnTo>
                  <a:lnTo>
                    <a:pt x="6131531" y="2552699"/>
                  </a:lnTo>
                  <a:lnTo>
                    <a:pt x="6129633" y="2514599"/>
                  </a:lnTo>
                  <a:lnTo>
                    <a:pt x="6125966" y="2463799"/>
                  </a:lnTo>
                  <a:lnTo>
                    <a:pt x="6120531" y="2425699"/>
                  </a:lnTo>
                  <a:lnTo>
                    <a:pt x="6113326" y="2374899"/>
                  </a:lnTo>
                  <a:lnTo>
                    <a:pt x="6104353" y="2336799"/>
                  </a:lnTo>
                  <a:lnTo>
                    <a:pt x="6093610" y="2285999"/>
                  </a:lnTo>
                  <a:lnTo>
                    <a:pt x="6081098" y="2247899"/>
                  </a:lnTo>
                  <a:lnTo>
                    <a:pt x="6066816" y="2209799"/>
                  </a:lnTo>
                  <a:lnTo>
                    <a:pt x="6050765" y="2171699"/>
                  </a:lnTo>
                  <a:lnTo>
                    <a:pt x="6032945" y="2120899"/>
                  </a:lnTo>
                  <a:lnTo>
                    <a:pt x="6013355" y="2082799"/>
                  </a:lnTo>
                  <a:lnTo>
                    <a:pt x="5991995" y="2044699"/>
                  </a:lnTo>
                  <a:lnTo>
                    <a:pt x="5968865" y="2006599"/>
                  </a:lnTo>
                  <a:lnTo>
                    <a:pt x="5943965" y="1968499"/>
                  </a:lnTo>
                  <a:lnTo>
                    <a:pt x="5917295" y="1930399"/>
                  </a:lnTo>
                  <a:lnTo>
                    <a:pt x="5888855" y="1892299"/>
                  </a:lnTo>
                  <a:lnTo>
                    <a:pt x="5858644" y="1854199"/>
                  </a:lnTo>
                  <a:lnTo>
                    <a:pt x="5826664" y="1816099"/>
                  </a:lnTo>
                  <a:lnTo>
                    <a:pt x="5792912" y="1777999"/>
                  </a:lnTo>
                  <a:lnTo>
                    <a:pt x="5757391" y="1739899"/>
                  </a:lnTo>
                  <a:lnTo>
                    <a:pt x="5720098" y="1701799"/>
                  </a:lnTo>
                  <a:lnTo>
                    <a:pt x="5681035" y="1676399"/>
                  </a:lnTo>
                  <a:lnTo>
                    <a:pt x="5640201" y="1638299"/>
                  </a:lnTo>
                  <a:lnTo>
                    <a:pt x="5597596" y="1600199"/>
                  </a:lnTo>
                  <a:lnTo>
                    <a:pt x="5557503" y="1562099"/>
                  </a:lnTo>
                  <a:lnTo>
                    <a:pt x="5476187" y="1511299"/>
                  </a:lnTo>
                  <a:lnTo>
                    <a:pt x="5434986" y="1473199"/>
                  </a:lnTo>
                  <a:lnTo>
                    <a:pt x="5351551" y="1422399"/>
                  </a:lnTo>
                  <a:lnTo>
                    <a:pt x="5309340" y="1384299"/>
                  </a:lnTo>
                  <a:lnTo>
                    <a:pt x="5093784" y="1257299"/>
                  </a:lnTo>
                  <a:lnTo>
                    <a:pt x="4961247" y="1181099"/>
                  </a:lnTo>
                  <a:lnTo>
                    <a:pt x="4916601" y="1168399"/>
                  </a:lnTo>
                  <a:lnTo>
                    <a:pt x="4781413" y="1092199"/>
                  </a:lnTo>
                  <a:lnTo>
                    <a:pt x="4735971" y="1079499"/>
                  </a:lnTo>
                  <a:lnTo>
                    <a:pt x="4644583" y="1028699"/>
                  </a:lnTo>
                  <a:lnTo>
                    <a:pt x="4598659" y="1015999"/>
                  </a:lnTo>
                  <a:lnTo>
                    <a:pt x="4552598" y="990599"/>
                  </a:lnTo>
                  <a:lnTo>
                    <a:pt x="4506408" y="977899"/>
                  </a:lnTo>
                  <a:lnTo>
                    <a:pt x="4413692" y="927099"/>
                  </a:lnTo>
                  <a:lnTo>
                    <a:pt x="4367187" y="914399"/>
                  </a:lnTo>
                  <a:lnTo>
                    <a:pt x="4320599" y="888999"/>
                  </a:lnTo>
                  <a:lnTo>
                    <a:pt x="4273938" y="876299"/>
                  </a:lnTo>
                  <a:lnTo>
                    <a:pt x="4227216" y="850899"/>
                  </a:lnTo>
                  <a:lnTo>
                    <a:pt x="4180444" y="838199"/>
                  </a:lnTo>
                  <a:lnTo>
                    <a:pt x="4133633" y="812799"/>
                  </a:lnTo>
                  <a:lnTo>
                    <a:pt x="4086793" y="800099"/>
                  </a:lnTo>
                  <a:lnTo>
                    <a:pt x="3946215" y="736599"/>
                  </a:lnTo>
                  <a:lnTo>
                    <a:pt x="3899373" y="723899"/>
                  </a:lnTo>
                  <a:lnTo>
                    <a:pt x="3852557" y="698499"/>
                  </a:lnTo>
                  <a:lnTo>
                    <a:pt x="3758122" y="660399"/>
                  </a:lnTo>
                  <a:lnTo>
                    <a:pt x="3710408" y="647699"/>
                  </a:lnTo>
                  <a:lnTo>
                    <a:pt x="3662646" y="622299"/>
                  </a:lnTo>
                  <a:lnTo>
                    <a:pt x="3614846" y="609599"/>
                  </a:lnTo>
                  <a:lnTo>
                    <a:pt x="3567015" y="584199"/>
                  </a:lnTo>
                  <a:lnTo>
                    <a:pt x="3519163" y="571499"/>
                  </a:lnTo>
                  <a:lnTo>
                    <a:pt x="3375570" y="520699"/>
                  </a:lnTo>
                  <a:lnTo>
                    <a:pt x="3327721" y="495299"/>
                  </a:lnTo>
                  <a:lnTo>
                    <a:pt x="3279896" y="482599"/>
                  </a:lnTo>
                  <a:lnTo>
                    <a:pt x="3232103" y="457199"/>
                  </a:lnTo>
                  <a:lnTo>
                    <a:pt x="3184350" y="444499"/>
                  </a:lnTo>
                  <a:lnTo>
                    <a:pt x="3136646" y="419099"/>
                  </a:lnTo>
                  <a:lnTo>
                    <a:pt x="3089000" y="406399"/>
                  </a:lnTo>
                  <a:lnTo>
                    <a:pt x="2993919" y="355599"/>
                  </a:lnTo>
                  <a:lnTo>
                    <a:pt x="2946500" y="342899"/>
                  </a:lnTo>
                  <a:lnTo>
                    <a:pt x="2899175" y="317499"/>
                  </a:lnTo>
                  <a:lnTo>
                    <a:pt x="2851952" y="304799"/>
                  </a:lnTo>
                  <a:lnTo>
                    <a:pt x="2804840" y="279399"/>
                  </a:lnTo>
                  <a:lnTo>
                    <a:pt x="2757848" y="266699"/>
                  </a:lnTo>
                  <a:lnTo>
                    <a:pt x="2617679" y="190499"/>
                  </a:lnTo>
                  <a:lnTo>
                    <a:pt x="2571254" y="177799"/>
                  </a:lnTo>
                  <a:lnTo>
                    <a:pt x="2432997" y="101599"/>
                  </a:lnTo>
                  <a:lnTo>
                    <a:pt x="2387280" y="88899"/>
                  </a:lnTo>
                  <a:lnTo>
                    <a:pt x="2251359" y="12699"/>
                  </a:lnTo>
                  <a:lnTo>
                    <a:pt x="2227862" y="0"/>
                  </a:lnTo>
                  <a:close/>
                </a:path>
              </a:pathLst>
            </a:custGeom>
            <a:solidFill>
              <a:srgbClr val="E9E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046941"/>
              <a:ext cx="20104100" cy="5409565"/>
            </a:xfrm>
            <a:custGeom>
              <a:avLst/>
              <a:gdLst/>
              <a:ahLst/>
              <a:cxnLst/>
              <a:rect l="l" t="t" r="r" b="b"/>
              <a:pathLst>
                <a:path w="20104100" h="5409565">
                  <a:moveTo>
                    <a:pt x="0" y="5408981"/>
                  </a:moveTo>
                  <a:lnTo>
                    <a:pt x="20104061" y="5408981"/>
                  </a:lnTo>
                  <a:lnTo>
                    <a:pt x="20104061" y="0"/>
                  </a:lnTo>
                  <a:lnTo>
                    <a:pt x="0" y="0"/>
                  </a:lnTo>
                  <a:lnTo>
                    <a:pt x="0" y="5408981"/>
                  </a:lnTo>
                  <a:close/>
                </a:path>
              </a:pathLst>
            </a:custGeom>
            <a:solidFill>
              <a:srgbClr val="316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2123" y="1494195"/>
              <a:ext cx="9060633" cy="388312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833513" y="2593838"/>
              <a:ext cx="41275" cy="40640"/>
            </a:xfrm>
            <a:custGeom>
              <a:avLst/>
              <a:gdLst/>
              <a:ahLst/>
              <a:cxnLst/>
              <a:rect l="l" t="t" r="r" b="b"/>
              <a:pathLst>
                <a:path w="41275" h="40639">
                  <a:moveTo>
                    <a:pt x="34113" y="0"/>
                  </a:moveTo>
                  <a:lnTo>
                    <a:pt x="29706" y="0"/>
                  </a:lnTo>
                  <a:lnTo>
                    <a:pt x="27578" y="782"/>
                  </a:lnTo>
                  <a:lnTo>
                    <a:pt x="25870" y="2203"/>
                  </a:lnTo>
                  <a:lnTo>
                    <a:pt x="834" y="27848"/>
                  </a:lnTo>
                  <a:lnTo>
                    <a:pt x="0" y="29909"/>
                  </a:lnTo>
                  <a:lnTo>
                    <a:pt x="0" y="34211"/>
                  </a:lnTo>
                  <a:lnTo>
                    <a:pt x="834" y="36271"/>
                  </a:lnTo>
                  <a:lnTo>
                    <a:pt x="2316" y="37813"/>
                  </a:lnTo>
                  <a:lnTo>
                    <a:pt x="3948" y="39355"/>
                  </a:lnTo>
                  <a:lnTo>
                    <a:pt x="6114" y="40220"/>
                  </a:lnTo>
                  <a:lnTo>
                    <a:pt x="10596" y="40220"/>
                  </a:lnTo>
                  <a:lnTo>
                    <a:pt x="12762" y="39355"/>
                  </a:lnTo>
                  <a:lnTo>
                    <a:pt x="38482" y="14259"/>
                  </a:lnTo>
                  <a:lnTo>
                    <a:pt x="39964" y="12559"/>
                  </a:lnTo>
                  <a:lnTo>
                    <a:pt x="40724" y="10363"/>
                  </a:lnTo>
                  <a:lnTo>
                    <a:pt x="40498" y="5881"/>
                  </a:lnTo>
                  <a:lnTo>
                    <a:pt x="39543" y="3760"/>
                  </a:lnTo>
                  <a:lnTo>
                    <a:pt x="37911" y="2203"/>
                  </a:lnTo>
                  <a:lnTo>
                    <a:pt x="36241" y="782"/>
                  </a:lnTo>
                  <a:lnTo>
                    <a:pt x="34113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099840" y="9813158"/>
              <a:ext cx="10200640" cy="1130300"/>
            </a:xfrm>
            <a:custGeom>
              <a:avLst/>
              <a:gdLst/>
              <a:ahLst/>
              <a:cxnLst/>
              <a:rect l="l" t="t" r="r" b="b"/>
              <a:pathLst>
                <a:path w="10200640" h="1130300">
                  <a:moveTo>
                    <a:pt x="10200529" y="0"/>
                  </a:moveTo>
                  <a:lnTo>
                    <a:pt x="435699" y="0"/>
                  </a:lnTo>
                  <a:lnTo>
                    <a:pt x="388224" y="2556"/>
                  </a:lnTo>
                  <a:lnTo>
                    <a:pt x="342231" y="10049"/>
                  </a:lnTo>
                  <a:lnTo>
                    <a:pt x="297984" y="22212"/>
                  </a:lnTo>
                  <a:lnTo>
                    <a:pt x="255750" y="38779"/>
                  </a:lnTo>
                  <a:lnTo>
                    <a:pt x="215793" y="59486"/>
                  </a:lnTo>
                  <a:lnTo>
                    <a:pt x="178381" y="84065"/>
                  </a:lnTo>
                  <a:lnTo>
                    <a:pt x="143778" y="112251"/>
                  </a:lnTo>
                  <a:lnTo>
                    <a:pt x="112250" y="143779"/>
                  </a:lnTo>
                  <a:lnTo>
                    <a:pt x="84064" y="178382"/>
                  </a:lnTo>
                  <a:lnTo>
                    <a:pt x="59485" y="215795"/>
                  </a:lnTo>
                  <a:lnTo>
                    <a:pt x="38779" y="255753"/>
                  </a:lnTo>
                  <a:lnTo>
                    <a:pt x="22212" y="297988"/>
                  </a:lnTo>
                  <a:lnTo>
                    <a:pt x="10049" y="342236"/>
                  </a:lnTo>
                  <a:lnTo>
                    <a:pt x="2556" y="388231"/>
                  </a:lnTo>
                  <a:lnTo>
                    <a:pt x="0" y="435706"/>
                  </a:lnTo>
                  <a:lnTo>
                    <a:pt x="0" y="1129979"/>
                  </a:lnTo>
                  <a:lnTo>
                    <a:pt x="10200529" y="1129979"/>
                  </a:lnTo>
                  <a:lnTo>
                    <a:pt x="10200529" y="0"/>
                  </a:lnTo>
                  <a:close/>
                </a:path>
              </a:pathLst>
            </a:custGeom>
            <a:solidFill>
              <a:srgbClr val="BED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1133" y="10216576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5" h="374015">
                  <a:moveTo>
                    <a:pt x="151240" y="146"/>
                  </a:moveTo>
                  <a:lnTo>
                    <a:pt x="70240" y="9567"/>
                  </a:lnTo>
                  <a:lnTo>
                    <a:pt x="34045" y="34041"/>
                  </a:lnTo>
                  <a:lnTo>
                    <a:pt x="9500" y="70127"/>
                  </a:lnTo>
                  <a:lnTo>
                    <a:pt x="234" y="114260"/>
                  </a:lnTo>
                  <a:lnTo>
                    <a:pt x="0" y="149792"/>
                  </a:lnTo>
                  <a:lnTo>
                    <a:pt x="2" y="224086"/>
                  </a:lnTo>
                  <a:lnTo>
                    <a:pt x="9417" y="303523"/>
                  </a:lnTo>
                  <a:lnTo>
                    <a:pt x="33739" y="339589"/>
                  </a:lnTo>
                  <a:lnTo>
                    <a:pt x="69595" y="364143"/>
                  </a:lnTo>
                  <a:lnTo>
                    <a:pt x="113382" y="373518"/>
                  </a:lnTo>
                  <a:lnTo>
                    <a:pt x="187133" y="373991"/>
                  </a:lnTo>
                  <a:lnTo>
                    <a:pt x="260884" y="373488"/>
                  </a:lnTo>
                  <a:lnTo>
                    <a:pt x="304125" y="364171"/>
                  </a:lnTo>
                  <a:lnTo>
                    <a:pt x="337976" y="341132"/>
                  </a:lnTo>
                  <a:lnTo>
                    <a:pt x="186816" y="341132"/>
                  </a:lnTo>
                  <a:lnTo>
                    <a:pt x="115202" y="340751"/>
                  </a:lnTo>
                  <a:lnTo>
                    <a:pt x="56413" y="317094"/>
                  </a:lnTo>
                  <a:lnTo>
                    <a:pt x="33024" y="257964"/>
                  </a:lnTo>
                  <a:lnTo>
                    <a:pt x="32795" y="149792"/>
                  </a:lnTo>
                  <a:lnTo>
                    <a:pt x="33024" y="115817"/>
                  </a:lnTo>
                  <a:lnTo>
                    <a:pt x="56702" y="56568"/>
                  </a:lnTo>
                  <a:lnTo>
                    <a:pt x="116383" y="33045"/>
                  </a:lnTo>
                  <a:lnTo>
                    <a:pt x="336824" y="32918"/>
                  </a:lnTo>
                  <a:lnTo>
                    <a:pt x="313498" y="14499"/>
                  </a:lnTo>
                  <a:lnTo>
                    <a:pt x="274752" y="1872"/>
                  </a:lnTo>
                  <a:lnTo>
                    <a:pt x="256981" y="430"/>
                  </a:lnTo>
                  <a:lnTo>
                    <a:pt x="211063" y="430"/>
                  </a:lnTo>
                  <a:lnTo>
                    <a:pt x="151240" y="146"/>
                  </a:lnTo>
                  <a:close/>
                </a:path>
                <a:path w="374015" h="374015">
                  <a:moveTo>
                    <a:pt x="336825" y="32919"/>
                  </a:moveTo>
                  <a:lnTo>
                    <a:pt x="222452" y="32919"/>
                  </a:lnTo>
                  <a:lnTo>
                    <a:pt x="257447" y="33053"/>
                  </a:lnTo>
                  <a:lnTo>
                    <a:pt x="290806" y="39460"/>
                  </a:lnTo>
                  <a:lnTo>
                    <a:pt x="334309" y="82687"/>
                  </a:lnTo>
                  <a:lnTo>
                    <a:pt x="340939" y="149792"/>
                  </a:lnTo>
                  <a:lnTo>
                    <a:pt x="340942" y="224086"/>
                  </a:lnTo>
                  <a:lnTo>
                    <a:pt x="340700" y="258062"/>
                  </a:lnTo>
                  <a:lnTo>
                    <a:pt x="317265" y="317151"/>
                  </a:lnTo>
                  <a:lnTo>
                    <a:pt x="258424" y="340751"/>
                  </a:lnTo>
                  <a:lnTo>
                    <a:pt x="186816" y="341132"/>
                  </a:lnTo>
                  <a:lnTo>
                    <a:pt x="337976" y="341132"/>
                  </a:lnTo>
                  <a:lnTo>
                    <a:pt x="364017" y="304430"/>
                  </a:lnTo>
                  <a:lnTo>
                    <a:pt x="373399" y="261228"/>
                  </a:lnTo>
                  <a:lnTo>
                    <a:pt x="373831" y="222428"/>
                  </a:lnTo>
                  <a:lnTo>
                    <a:pt x="373958" y="186890"/>
                  </a:lnTo>
                  <a:lnTo>
                    <a:pt x="373812" y="149792"/>
                  </a:lnTo>
                  <a:lnTo>
                    <a:pt x="373399" y="112651"/>
                  </a:lnTo>
                  <a:lnTo>
                    <a:pt x="365459" y="72734"/>
                  </a:lnTo>
                  <a:lnTo>
                    <a:pt x="344612" y="39068"/>
                  </a:lnTo>
                  <a:lnTo>
                    <a:pt x="336825" y="32919"/>
                  </a:lnTo>
                  <a:close/>
                </a:path>
                <a:path w="374015" h="374015">
                  <a:moveTo>
                    <a:pt x="336824" y="32918"/>
                  </a:moveTo>
                  <a:lnTo>
                    <a:pt x="151915" y="32918"/>
                  </a:lnTo>
                  <a:lnTo>
                    <a:pt x="187452" y="33000"/>
                  </a:lnTo>
                  <a:lnTo>
                    <a:pt x="336825" y="32919"/>
                  </a:lnTo>
                  <a:close/>
                </a:path>
                <a:path w="374015" h="374015">
                  <a:moveTo>
                    <a:pt x="231426" y="0"/>
                  </a:moveTo>
                  <a:lnTo>
                    <a:pt x="211063" y="430"/>
                  </a:lnTo>
                  <a:lnTo>
                    <a:pt x="256981" y="430"/>
                  </a:lnTo>
                  <a:lnTo>
                    <a:pt x="252846" y="94"/>
                  </a:lnTo>
                  <a:lnTo>
                    <a:pt x="231426" y="0"/>
                  </a:lnTo>
                  <a:close/>
                </a:path>
              </a:pathLst>
            </a:custGeom>
            <a:solidFill>
              <a:srgbClr val="316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1393" y="10281396"/>
              <a:ext cx="218322" cy="22079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659434" y="10143847"/>
              <a:ext cx="2239645" cy="463550"/>
            </a:xfrm>
            <a:custGeom>
              <a:avLst/>
              <a:gdLst/>
              <a:ahLst/>
              <a:cxnLst/>
              <a:rect l="l" t="t" r="r" b="b"/>
              <a:pathLst>
                <a:path w="2239645" h="463550">
                  <a:moveTo>
                    <a:pt x="195859" y="59715"/>
                  </a:moveTo>
                  <a:lnTo>
                    <a:pt x="189649" y="59093"/>
                  </a:lnTo>
                  <a:lnTo>
                    <a:pt x="183146" y="58191"/>
                  </a:lnTo>
                  <a:lnTo>
                    <a:pt x="158762" y="57150"/>
                  </a:lnTo>
                  <a:lnTo>
                    <a:pt x="149821" y="56972"/>
                  </a:lnTo>
                  <a:lnTo>
                    <a:pt x="140868" y="57035"/>
                  </a:lnTo>
                  <a:lnTo>
                    <a:pt x="127406" y="58115"/>
                  </a:lnTo>
                  <a:lnTo>
                    <a:pt x="90347" y="72644"/>
                  </a:lnTo>
                  <a:lnTo>
                    <a:pt x="63830" y="108280"/>
                  </a:lnTo>
                  <a:lnTo>
                    <a:pt x="57746" y="159232"/>
                  </a:lnTo>
                  <a:lnTo>
                    <a:pt x="57848" y="194843"/>
                  </a:lnTo>
                  <a:lnTo>
                    <a:pt x="0" y="194843"/>
                  </a:lnTo>
                  <a:lnTo>
                    <a:pt x="0" y="262356"/>
                  </a:lnTo>
                  <a:lnTo>
                    <a:pt x="57505" y="262356"/>
                  </a:lnTo>
                  <a:lnTo>
                    <a:pt x="57505" y="432079"/>
                  </a:lnTo>
                  <a:lnTo>
                    <a:pt x="127787" y="432079"/>
                  </a:lnTo>
                  <a:lnTo>
                    <a:pt x="127787" y="262636"/>
                  </a:lnTo>
                  <a:lnTo>
                    <a:pt x="185102" y="262636"/>
                  </a:lnTo>
                  <a:lnTo>
                    <a:pt x="193916" y="194792"/>
                  </a:lnTo>
                  <a:lnTo>
                    <a:pt x="127317" y="194792"/>
                  </a:lnTo>
                  <a:lnTo>
                    <a:pt x="127647" y="155727"/>
                  </a:lnTo>
                  <a:lnTo>
                    <a:pt x="145110" y="121856"/>
                  </a:lnTo>
                  <a:lnTo>
                    <a:pt x="164896" y="120091"/>
                  </a:lnTo>
                  <a:lnTo>
                    <a:pt x="195859" y="120154"/>
                  </a:lnTo>
                  <a:lnTo>
                    <a:pt x="195859" y="59715"/>
                  </a:lnTo>
                  <a:close/>
                </a:path>
                <a:path w="2239645" h="463550">
                  <a:moveTo>
                    <a:pt x="1491297" y="445604"/>
                  </a:moveTo>
                  <a:lnTo>
                    <a:pt x="1474635" y="421398"/>
                  </a:lnTo>
                  <a:lnTo>
                    <a:pt x="1445247" y="378714"/>
                  </a:lnTo>
                  <a:lnTo>
                    <a:pt x="1445247" y="421398"/>
                  </a:lnTo>
                  <a:lnTo>
                    <a:pt x="1397000" y="421398"/>
                  </a:lnTo>
                  <a:lnTo>
                    <a:pt x="1174394" y="97980"/>
                  </a:lnTo>
                  <a:lnTo>
                    <a:pt x="1222654" y="97980"/>
                  </a:lnTo>
                  <a:lnTo>
                    <a:pt x="1445247" y="421398"/>
                  </a:lnTo>
                  <a:lnTo>
                    <a:pt x="1445247" y="378714"/>
                  </a:lnTo>
                  <a:lnTo>
                    <a:pt x="1252029" y="97980"/>
                  </a:lnTo>
                  <a:lnTo>
                    <a:pt x="1235367" y="73761"/>
                  </a:lnTo>
                  <a:lnTo>
                    <a:pt x="1128344" y="73761"/>
                  </a:lnTo>
                  <a:lnTo>
                    <a:pt x="1384287" y="445604"/>
                  </a:lnTo>
                  <a:lnTo>
                    <a:pt x="1491297" y="445604"/>
                  </a:lnTo>
                  <a:close/>
                </a:path>
                <a:path w="2239645" h="463550">
                  <a:moveTo>
                    <a:pt x="1879028" y="153670"/>
                  </a:moveTo>
                  <a:lnTo>
                    <a:pt x="1782762" y="153670"/>
                  </a:lnTo>
                  <a:lnTo>
                    <a:pt x="1782762" y="462927"/>
                  </a:lnTo>
                  <a:lnTo>
                    <a:pt x="1879028" y="462927"/>
                  </a:lnTo>
                  <a:lnTo>
                    <a:pt x="1879028" y="153670"/>
                  </a:lnTo>
                  <a:close/>
                </a:path>
                <a:path w="2239645" h="463550">
                  <a:moveTo>
                    <a:pt x="1886635" y="55689"/>
                  </a:moveTo>
                  <a:lnTo>
                    <a:pt x="1882254" y="34036"/>
                  </a:lnTo>
                  <a:lnTo>
                    <a:pt x="1870316" y="16332"/>
                  </a:lnTo>
                  <a:lnTo>
                    <a:pt x="1852599" y="4381"/>
                  </a:lnTo>
                  <a:lnTo>
                    <a:pt x="1830908" y="0"/>
                  </a:lnTo>
                  <a:lnTo>
                    <a:pt x="1809165" y="4381"/>
                  </a:lnTo>
                  <a:lnTo>
                    <a:pt x="1791423" y="16332"/>
                  </a:lnTo>
                  <a:lnTo>
                    <a:pt x="1779485" y="34036"/>
                  </a:lnTo>
                  <a:lnTo>
                    <a:pt x="1775104" y="55689"/>
                  </a:lnTo>
                  <a:lnTo>
                    <a:pt x="1779485" y="77381"/>
                  </a:lnTo>
                  <a:lnTo>
                    <a:pt x="1791423" y="95123"/>
                  </a:lnTo>
                  <a:lnTo>
                    <a:pt x="1809165" y="107073"/>
                  </a:lnTo>
                  <a:lnTo>
                    <a:pt x="1830908" y="111467"/>
                  </a:lnTo>
                  <a:lnTo>
                    <a:pt x="1852599" y="107073"/>
                  </a:lnTo>
                  <a:lnTo>
                    <a:pt x="1870316" y="95123"/>
                  </a:lnTo>
                  <a:lnTo>
                    <a:pt x="1882254" y="77381"/>
                  </a:lnTo>
                  <a:lnTo>
                    <a:pt x="1886635" y="55689"/>
                  </a:lnTo>
                  <a:close/>
                </a:path>
                <a:path w="2239645" h="463550">
                  <a:moveTo>
                    <a:pt x="2239099" y="293306"/>
                  </a:moveTo>
                  <a:lnTo>
                    <a:pt x="2236457" y="246011"/>
                  </a:lnTo>
                  <a:lnTo>
                    <a:pt x="2226551" y="205486"/>
                  </a:lnTo>
                  <a:lnTo>
                    <a:pt x="2173186" y="153339"/>
                  </a:lnTo>
                  <a:lnTo>
                    <a:pt x="2123833" y="146011"/>
                  </a:lnTo>
                  <a:lnTo>
                    <a:pt x="2091664" y="150406"/>
                  </a:lnTo>
                  <a:lnTo>
                    <a:pt x="2065578" y="161874"/>
                  </a:lnTo>
                  <a:lnTo>
                    <a:pt x="2045868" y="177901"/>
                  </a:lnTo>
                  <a:lnTo>
                    <a:pt x="2032800" y="195973"/>
                  </a:lnTo>
                  <a:lnTo>
                    <a:pt x="2031542" y="195973"/>
                  </a:lnTo>
                  <a:lnTo>
                    <a:pt x="2031542" y="153670"/>
                  </a:lnTo>
                  <a:lnTo>
                    <a:pt x="1939340" y="153670"/>
                  </a:lnTo>
                  <a:lnTo>
                    <a:pt x="1939340" y="462915"/>
                  </a:lnTo>
                  <a:lnTo>
                    <a:pt x="2035416" y="462915"/>
                  </a:lnTo>
                  <a:lnTo>
                    <a:pt x="2035416" y="309956"/>
                  </a:lnTo>
                  <a:lnTo>
                    <a:pt x="2037384" y="280530"/>
                  </a:lnTo>
                  <a:lnTo>
                    <a:pt x="2045487" y="255130"/>
                  </a:lnTo>
                  <a:lnTo>
                    <a:pt x="2062962" y="237299"/>
                  </a:lnTo>
                  <a:lnTo>
                    <a:pt x="2093074" y="230568"/>
                  </a:lnTo>
                  <a:lnTo>
                    <a:pt x="2121662" y="238328"/>
                  </a:lnTo>
                  <a:lnTo>
                    <a:pt x="2136533" y="258102"/>
                  </a:lnTo>
                  <a:lnTo>
                    <a:pt x="2142159" y="284619"/>
                  </a:lnTo>
                  <a:lnTo>
                    <a:pt x="2143036" y="312572"/>
                  </a:lnTo>
                  <a:lnTo>
                    <a:pt x="2143036" y="462915"/>
                  </a:lnTo>
                  <a:lnTo>
                    <a:pt x="2239099" y="462915"/>
                  </a:lnTo>
                  <a:lnTo>
                    <a:pt x="2239099" y="293306"/>
                  </a:lnTo>
                  <a:close/>
                </a:path>
              </a:pathLst>
            </a:custGeom>
            <a:solidFill>
              <a:srgbClr val="316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7366" y="10217612"/>
              <a:ext cx="350485" cy="371825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7130896" y="10102936"/>
            <a:ext cx="6578194" cy="505908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025140" algn="l">
              <a:lnSpc>
                <a:spcPct val="100000"/>
              </a:lnSpc>
            </a:pPr>
            <a:r>
              <a:rPr lang="pt-BR" sz="3050" spc="-10" dirty="0">
                <a:solidFill>
                  <a:srgbClr val="316A61"/>
                </a:solidFill>
                <a:latin typeface="Raleway"/>
                <a:cs typeface="Raleway"/>
              </a:rPr>
              <a:t>@a</a:t>
            </a:r>
            <a:r>
              <a:rPr sz="3050" spc="-10" dirty="0" err="1">
                <a:solidFill>
                  <a:srgbClr val="316A61"/>
                </a:solidFill>
                <a:latin typeface="Raleway"/>
                <a:cs typeface="Raleway"/>
              </a:rPr>
              <a:t>creditacao.ona</a:t>
            </a:r>
            <a:endParaRPr sz="3050" dirty="0">
              <a:latin typeface="Raleway"/>
              <a:cs typeface="Raleway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454474" y="9813165"/>
            <a:ext cx="2492375" cy="1130300"/>
          </a:xfrm>
          <a:custGeom>
            <a:avLst/>
            <a:gdLst/>
            <a:ahLst/>
            <a:cxnLst/>
            <a:rect l="l" t="t" r="r" b="b"/>
            <a:pathLst>
              <a:path w="2492375" h="1130300">
                <a:moveTo>
                  <a:pt x="229870" y="0"/>
                </a:moveTo>
                <a:lnTo>
                  <a:pt x="0" y="0"/>
                </a:lnTo>
                <a:lnTo>
                  <a:pt x="0" y="1129982"/>
                </a:lnTo>
                <a:lnTo>
                  <a:pt x="229870" y="1129982"/>
                </a:lnTo>
                <a:lnTo>
                  <a:pt x="229870" y="0"/>
                </a:lnTo>
                <a:close/>
              </a:path>
              <a:path w="2492375" h="1130300">
                <a:moveTo>
                  <a:pt x="606856" y="0"/>
                </a:moveTo>
                <a:lnTo>
                  <a:pt x="376986" y="0"/>
                </a:lnTo>
                <a:lnTo>
                  <a:pt x="376986" y="1129982"/>
                </a:lnTo>
                <a:lnTo>
                  <a:pt x="606856" y="1129982"/>
                </a:lnTo>
                <a:lnTo>
                  <a:pt x="606856" y="0"/>
                </a:lnTo>
                <a:close/>
              </a:path>
              <a:path w="2492375" h="1130300">
                <a:moveTo>
                  <a:pt x="983843" y="0"/>
                </a:moveTo>
                <a:lnTo>
                  <a:pt x="753973" y="0"/>
                </a:lnTo>
                <a:lnTo>
                  <a:pt x="753973" y="1129982"/>
                </a:lnTo>
                <a:lnTo>
                  <a:pt x="983843" y="1129982"/>
                </a:lnTo>
                <a:lnTo>
                  <a:pt x="983843" y="0"/>
                </a:lnTo>
                <a:close/>
              </a:path>
              <a:path w="2492375" h="1130300">
                <a:moveTo>
                  <a:pt x="1360830" y="0"/>
                </a:moveTo>
                <a:lnTo>
                  <a:pt x="1130960" y="0"/>
                </a:lnTo>
                <a:lnTo>
                  <a:pt x="1130960" y="1129982"/>
                </a:lnTo>
                <a:lnTo>
                  <a:pt x="1360830" y="1129982"/>
                </a:lnTo>
                <a:lnTo>
                  <a:pt x="1360830" y="0"/>
                </a:lnTo>
                <a:close/>
              </a:path>
              <a:path w="2492375" h="1130300">
                <a:moveTo>
                  <a:pt x="1737817" y="0"/>
                </a:moveTo>
                <a:lnTo>
                  <a:pt x="1507947" y="0"/>
                </a:lnTo>
                <a:lnTo>
                  <a:pt x="1507947" y="1129982"/>
                </a:lnTo>
                <a:lnTo>
                  <a:pt x="1737817" y="1129982"/>
                </a:lnTo>
                <a:lnTo>
                  <a:pt x="1737817" y="0"/>
                </a:lnTo>
                <a:close/>
              </a:path>
              <a:path w="2492375" h="1130300">
                <a:moveTo>
                  <a:pt x="2114804" y="0"/>
                </a:moveTo>
                <a:lnTo>
                  <a:pt x="1884934" y="0"/>
                </a:lnTo>
                <a:lnTo>
                  <a:pt x="1884934" y="1129982"/>
                </a:lnTo>
                <a:lnTo>
                  <a:pt x="2114804" y="1129982"/>
                </a:lnTo>
                <a:lnTo>
                  <a:pt x="2114804" y="0"/>
                </a:lnTo>
                <a:close/>
              </a:path>
              <a:path w="2492375" h="1130300">
                <a:moveTo>
                  <a:pt x="2491790" y="0"/>
                </a:moveTo>
                <a:lnTo>
                  <a:pt x="2261920" y="0"/>
                </a:lnTo>
                <a:lnTo>
                  <a:pt x="2261920" y="1129982"/>
                </a:lnTo>
                <a:lnTo>
                  <a:pt x="2491790" y="1129982"/>
                </a:lnTo>
                <a:lnTo>
                  <a:pt x="2491790" y="0"/>
                </a:lnTo>
                <a:close/>
              </a:path>
            </a:pathLst>
          </a:custGeom>
          <a:solidFill>
            <a:srgbClr val="BED8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4">
            <a:extLst>
              <a:ext uri="{FF2B5EF4-FFF2-40B4-BE49-F238E27FC236}">
                <a16:creationId xmlns:a16="http://schemas.microsoft.com/office/drawing/2014/main" id="{12300044-65D1-3CB2-E9BC-35B96A06B069}"/>
              </a:ext>
            </a:extLst>
          </p:cNvPr>
          <p:cNvSpPr txBox="1"/>
          <p:nvPr/>
        </p:nvSpPr>
        <p:spPr>
          <a:xfrm>
            <a:off x="6483350" y="6462053"/>
            <a:ext cx="10350500" cy="20637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3050" b="1" dirty="0">
                <a:solidFill>
                  <a:srgbClr val="F6F5F4"/>
                </a:solidFill>
                <a:latin typeface="Raleway"/>
                <a:cs typeface="Raleway"/>
              </a:rPr>
              <a:t>Endereço:</a:t>
            </a:r>
            <a:r>
              <a:rPr sz="3050" b="1" spc="-45" dirty="0">
                <a:solidFill>
                  <a:srgbClr val="F6F5F4"/>
                </a:solidFill>
                <a:latin typeface="Raleway"/>
                <a:cs typeface="Raleway"/>
              </a:rPr>
              <a:t> </a:t>
            </a:r>
            <a:r>
              <a:rPr lang="pt-BR" sz="3050" dirty="0">
                <a:solidFill>
                  <a:srgbClr val="F6F5F4"/>
                </a:solidFill>
                <a:latin typeface="Raleway"/>
                <a:cs typeface="Raleway"/>
              </a:rPr>
              <a:t>Rua Bela Cintra, 986 </a:t>
            </a:r>
            <a:r>
              <a:rPr lang="pt-BR" sz="3050" dirty="0" err="1">
                <a:solidFill>
                  <a:srgbClr val="F6F5F4"/>
                </a:solidFill>
                <a:latin typeface="Raleway"/>
                <a:cs typeface="Raleway"/>
              </a:rPr>
              <a:t>cj</a:t>
            </a:r>
            <a:r>
              <a:rPr lang="pt-BR" sz="3050" dirty="0">
                <a:solidFill>
                  <a:srgbClr val="F6F5F4"/>
                </a:solidFill>
                <a:latin typeface="Raleway"/>
                <a:cs typeface="Raleway"/>
              </a:rPr>
              <a:t> 101, Consolação</a:t>
            </a:r>
            <a:endParaRPr sz="3050" dirty="0">
              <a:latin typeface="Raleway"/>
              <a:cs typeface="Raleway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3050" b="1" dirty="0">
                <a:solidFill>
                  <a:srgbClr val="F6F5F4"/>
                </a:solidFill>
                <a:latin typeface="Raleway"/>
                <a:cs typeface="Raleway"/>
              </a:rPr>
              <a:t>CEP:</a:t>
            </a:r>
            <a:r>
              <a:rPr sz="3050" b="1" spc="-75" dirty="0">
                <a:solidFill>
                  <a:srgbClr val="F6F5F4"/>
                </a:solidFill>
                <a:latin typeface="Raleway"/>
                <a:cs typeface="Raleway"/>
              </a:rPr>
              <a:t> </a:t>
            </a:r>
            <a:r>
              <a:rPr lang="pt-BR" sz="3050" dirty="0">
                <a:solidFill>
                  <a:srgbClr val="F6F5F4"/>
                </a:solidFill>
                <a:latin typeface="Raleway"/>
                <a:cs typeface="Raleway"/>
              </a:rPr>
              <a:t>01415-002</a:t>
            </a:r>
            <a:r>
              <a:rPr sz="3050" spc="-75" dirty="0">
                <a:solidFill>
                  <a:srgbClr val="F6F5F4"/>
                </a:solidFill>
                <a:latin typeface="Raleway"/>
                <a:cs typeface="Raleway"/>
              </a:rPr>
              <a:t> </a:t>
            </a:r>
            <a:r>
              <a:rPr lang="pt-BR" sz="3050" dirty="0">
                <a:solidFill>
                  <a:srgbClr val="F6F5F4"/>
                </a:solidFill>
                <a:latin typeface="Raleway"/>
                <a:cs typeface="Raleway"/>
              </a:rPr>
              <a:t>–</a:t>
            </a:r>
            <a:r>
              <a:rPr sz="3050" spc="-80" dirty="0">
                <a:solidFill>
                  <a:srgbClr val="F6F5F4"/>
                </a:solidFill>
                <a:latin typeface="Raleway"/>
                <a:cs typeface="Raleway"/>
              </a:rPr>
              <a:t> </a:t>
            </a:r>
            <a:r>
              <a:rPr lang="pt-BR" sz="3050" dirty="0">
                <a:solidFill>
                  <a:srgbClr val="F6F5F4"/>
                </a:solidFill>
                <a:latin typeface="Raleway"/>
                <a:cs typeface="Raleway"/>
              </a:rPr>
              <a:t>São Paulo/SP</a:t>
            </a:r>
            <a:endParaRPr sz="3050" dirty="0">
              <a:latin typeface="Raleway"/>
              <a:cs typeface="Raleway"/>
            </a:endParaRPr>
          </a:p>
          <a:p>
            <a:pPr marL="12700" marR="1456055">
              <a:lnSpc>
                <a:spcPct val="118200"/>
              </a:lnSpc>
            </a:pPr>
            <a:r>
              <a:rPr sz="3050" b="1" spc="-40" dirty="0">
                <a:solidFill>
                  <a:srgbClr val="F6F5F4"/>
                </a:solidFill>
                <a:latin typeface="Raleway"/>
                <a:cs typeface="Raleway"/>
              </a:rPr>
              <a:t>Telefone:</a:t>
            </a:r>
            <a:r>
              <a:rPr sz="3050" b="1" spc="-45" dirty="0">
                <a:solidFill>
                  <a:srgbClr val="F6F5F4"/>
                </a:solidFill>
                <a:latin typeface="Raleway"/>
                <a:cs typeface="Raleway"/>
              </a:rPr>
              <a:t> </a:t>
            </a:r>
            <a:r>
              <a:rPr lang="pt-BR" sz="3050" dirty="0">
                <a:solidFill>
                  <a:srgbClr val="F6F5F4"/>
                </a:solidFill>
                <a:latin typeface="Raleway"/>
                <a:cs typeface="Raleway"/>
              </a:rPr>
              <a:t>(11) 3121-3232 </a:t>
            </a:r>
            <a:r>
              <a:rPr sz="3050" b="1" dirty="0">
                <a:solidFill>
                  <a:srgbClr val="F6F5F4"/>
                </a:solidFill>
                <a:latin typeface="Raleway"/>
                <a:cs typeface="Raleway"/>
              </a:rPr>
              <a:t>Emai</a:t>
            </a:r>
            <a:r>
              <a:rPr sz="3050" b="1" dirty="0">
                <a:solidFill>
                  <a:schemeClr val="bg1"/>
                </a:solidFill>
                <a:latin typeface="Raleway"/>
                <a:cs typeface="Raleway"/>
              </a:rPr>
              <a:t>l:</a:t>
            </a:r>
            <a:r>
              <a:rPr lang="pt-BR" sz="3050" b="1" dirty="0">
                <a:solidFill>
                  <a:schemeClr val="bg1"/>
                </a:solidFill>
                <a:latin typeface="Raleway"/>
                <a:cs typeface="Raleway"/>
              </a:rPr>
              <a:t> </a:t>
            </a:r>
            <a:r>
              <a:rPr lang="pt-BR" sz="3050" dirty="0">
                <a:solidFill>
                  <a:schemeClr val="bg1"/>
                </a:solidFill>
                <a:latin typeface="Raleway"/>
                <a:cs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ona@ona.org.br</a:t>
            </a:r>
            <a:endParaRPr lang="pt-BR" sz="3050" b="1" spc="5" dirty="0">
              <a:solidFill>
                <a:schemeClr val="bg1"/>
              </a:solidFill>
              <a:latin typeface="Raleway"/>
              <a:cs typeface="Raleway"/>
            </a:endParaRPr>
          </a:p>
          <a:p>
            <a:pPr marL="12700" marR="1456055">
              <a:lnSpc>
                <a:spcPct val="118200"/>
              </a:lnSpc>
            </a:pPr>
            <a:r>
              <a:rPr sz="3050" b="1" dirty="0">
                <a:solidFill>
                  <a:schemeClr val="bg1"/>
                </a:solidFill>
                <a:latin typeface="Raleway"/>
                <a:cs typeface="Raleway"/>
              </a:rPr>
              <a:t>Site:</a:t>
            </a:r>
            <a:r>
              <a:rPr sz="3050" b="1" spc="-120" dirty="0">
                <a:solidFill>
                  <a:schemeClr val="bg1"/>
                </a:solidFill>
                <a:latin typeface="Raleway"/>
                <a:cs typeface="Raleway"/>
              </a:rPr>
              <a:t> </a:t>
            </a:r>
            <a:r>
              <a:rPr sz="3050" spc="-10" dirty="0">
                <a:solidFill>
                  <a:schemeClr val="bg1"/>
                </a:solidFill>
                <a:latin typeface="Raleway"/>
                <a:cs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www.ona.com.br</a:t>
            </a:r>
            <a:endParaRPr sz="3050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1930"/>
            <a:ext cx="20104100" cy="5654278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851" b="21851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88973" y="6385096"/>
            <a:ext cx="8693925" cy="3617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023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04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06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009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511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13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16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0185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121"/>
              </a:lnSpc>
            </a:pPr>
            <a:r>
              <a:rPr lang="pt-BR" sz="2747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A </a:t>
            </a:r>
            <a:r>
              <a:rPr lang="pt-BR" sz="2747" b="1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41ª Conferência Internacional da </a:t>
            </a:r>
            <a:r>
              <a:rPr lang="pt-BR" sz="2747" b="1" dirty="0" err="1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ISQua</a:t>
            </a:r>
            <a:r>
              <a:rPr lang="pt-BR" sz="2747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 será realizada em São Paulo, Brasil, de 12 a 15 de outubro de 2025, em parceria com a </a:t>
            </a:r>
            <a:r>
              <a:rPr lang="pt-BR" sz="2747" b="1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Organização Nacional de Acreditação (ONA)</a:t>
            </a:r>
            <a:r>
              <a:rPr lang="pt-BR" sz="2747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.</a:t>
            </a:r>
            <a:r>
              <a:rPr lang="en-US" sz="2747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 </a:t>
            </a:r>
          </a:p>
          <a:p>
            <a:pPr algn="just">
              <a:lnSpc>
                <a:spcPts val="4121"/>
              </a:lnSpc>
            </a:pPr>
            <a:r>
              <a:rPr lang="pt-BR" sz="2747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O tema da conferência deste ano é </a:t>
            </a:r>
            <a:r>
              <a:rPr lang="pt-BR" sz="2747" b="1" dirty="0">
                <a:solidFill>
                  <a:srgbClr val="000000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"Sistemas de saúde inclusivos: Enfrentando desafios com tecnologia e humanidade."</a:t>
            </a:r>
            <a:endParaRPr lang="en-US" sz="2747" b="1" dirty="0">
              <a:solidFill>
                <a:srgbClr val="000000"/>
              </a:solidFill>
              <a:latin typeface="Acherus Grotesque"/>
              <a:ea typeface="Acherus Grotesque"/>
              <a:cs typeface="Acherus Grotesque"/>
              <a:sym typeface="Acherus Grotesque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321431" y="10514317"/>
            <a:ext cx="20746964" cy="897712"/>
            <a:chOff x="0" y="0"/>
            <a:chExt cx="4970612" cy="2150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70612" cy="215076"/>
            </a:xfrm>
            <a:custGeom>
              <a:avLst/>
              <a:gdLst/>
              <a:ahLst/>
              <a:cxnLst/>
              <a:rect l="l" t="t" r="r" b="b"/>
              <a:pathLst>
                <a:path w="4970612" h="215076">
                  <a:moveTo>
                    <a:pt x="0" y="0"/>
                  </a:moveTo>
                  <a:lnTo>
                    <a:pt x="4970612" y="0"/>
                  </a:lnTo>
                  <a:lnTo>
                    <a:pt x="4970612" y="215076"/>
                  </a:lnTo>
                  <a:lnTo>
                    <a:pt x="0" y="215076"/>
                  </a:lnTo>
                  <a:close/>
                </a:path>
              </a:pathLst>
            </a:custGeom>
            <a:solidFill>
              <a:srgbClr val="56C5D0"/>
            </a:solidFill>
          </p:spPr>
          <p:txBody>
            <a:bodyPr/>
            <a:lstStyle>
              <a:defPPr>
                <a:defRPr lang="en-US"/>
              </a:defPPr>
              <a:lvl1pPr marL="0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023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046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069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0092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5116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0139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5162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0185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185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970612" cy="243651"/>
            </a:xfrm>
            <a:prstGeom prst="rect">
              <a:avLst/>
            </a:prstGeom>
          </p:spPr>
          <p:txBody>
            <a:bodyPr lIns="55845" tIns="55845" rIns="55845" bIns="55845" rtlCol="0" anchor="ctr"/>
            <a:lstStyle>
              <a:defPPr>
                <a:defRPr lang="en-US"/>
              </a:defPPr>
              <a:lvl1pPr marL="0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023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046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069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0092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5116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0139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5162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0185" algn="l" defTabSz="1010046" rtl="0" eaLnBrk="1" latinLnBrk="0" hangingPunct="1">
                <a:defRPr sz="19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165"/>
                </a:lnSpc>
              </a:pPr>
              <a:endParaRPr sz="2185"/>
            </a:p>
          </p:txBody>
        </p:sp>
      </p:grpSp>
      <p:sp>
        <p:nvSpPr>
          <p:cNvPr id="8" name="Freeform 8"/>
          <p:cNvSpPr/>
          <p:nvPr/>
        </p:nvSpPr>
        <p:spPr>
          <a:xfrm>
            <a:off x="217387" y="10472433"/>
            <a:ext cx="3950026" cy="929124"/>
          </a:xfrm>
          <a:custGeom>
            <a:avLst/>
            <a:gdLst/>
            <a:ahLst/>
            <a:cxnLst/>
            <a:rect l="l" t="t" r="r" b="b"/>
            <a:pathLst>
              <a:path w="3593201" h="845192">
                <a:moveTo>
                  <a:pt x="0" y="0"/>
                </a:moveTo>
                <a:lnTo>
                  <a:pt x="3593201" y="0"/>
                </a:lnTo>
                <a:lnTo>
                  <a:pt x="3593201" y="845192"/>
                </a:lnTo>
                <a:lnTo>
                  <a:pt x="0" y="845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023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04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06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009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511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13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16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0185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185"/>
          </a:p>
        </p:txBody>
      </p:sp>
      <p:sp>
        <p:nvSpPr>
          <p:cNvPr id="9" name="TextBox 9"/>
          <p:cNvSpPr txBox="1"/>
          <p:nvPr/>
        </p:nvSpPr>
        <p:spPr>
          <a:xfrm>
            <a:off x="17057139" y="10858595"/>
            <a:ext cx="8578511" cy="37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023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04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06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009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511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13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16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0185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858"/>
              </a:lnSpc>
            </a:pPr>
            <a:r>
              <a:rPr lang="en-US" sz="2858" spc="-86">
                <a:solidFill>
                  <a:srgbClr val="FFFFFF"/>
                </a:solidFill>
                <a:latin typeface="Acherus Grotesque"/>
                <a:ea typeface="Acherus Grotesque"/>
                <a:cs typeface="Acherus Grotesque"/>
                <a:sym typeface="Acherus Grotesque"/>
              </a:rPr>
              <a:t>www.isqua.org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6260" y="5149960"/>
            <a:ext cx="19536061" cy="84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023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04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06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009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511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13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16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0185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75"/>
              </a:lnSpc>
            </a:pPr>
            <a:r>
              <a:rPr lang="en-US" sz="3518" b="1" spc="-224" dirty="0" err="1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Participe</a:t>
            </a:r>
            <a:r>
              <a:rPr lang="en-US" sz="3518" b="1" spc="-224" dirty="0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</a:t>
            </a:r>
            <a:r>
              <a:rPr lang="en-US" sz="3518" b="1" spc="-224" dirty="0" err="1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conosco</a:t>
            </a:r>
            <a:r>
              <a:rPr lang="en-US" sz="3518" b="1" spc="-224" dirty="0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</a:t>
            </a:r>
            <a:r>
              <a:rPr lang="en-US" sz="3518" b="1" spc="-224" dirty="0" err="1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em</a:t>
            </a:r>
            <a:r>
              <a:rPr lang="en-US" sz="3518" b="1" spc="-224" dirty="0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 São Paulo da #ISQua2025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4653" y="6545799"/>
            <a:ext cx="5259475" cy="257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023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04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06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009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5116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139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5162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0185" algn="l" defTabSz="1010046" rtl="0" eaLnBrk="1" latinLnBrk="0" hangingPunct="1"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pt-BR" sz="3848" b="1" spc="-115" dirty="0">
                <a:solidFill>
                  <a:srgbClr val="336C8C"/>
                </a:solidFill>
                <a:latin typeface="Acherus Grotesque Bold"/>
                <a:ea typeface="Acherus Grotesque Bold"/>
                <a:cs typeface="Acherus Grotesque Bold"/>
                <a:sym typeface="Acherus Grotesque Bold"/>
              </a:rPr>
              <a:t>Envie seu resumo e Saiba mais sobre a conferência!</a:t>
            </a:r>
            <a:endParaRPr lang="en-US" sz="3848" b="1" spc="-115" dirty="0">
              <a:solidFill>
                <a:srgbClr val="336C8C"/>
              </a:solidFill>
              <a:latin typeface="Acherus Grotesque Bold"/>
              <a:ea typeface="Acherus Grotesque Bold"/>
              <a:cs typeface="Acherus Grotesque Bold"/>
              <a:sym typeface="Acherus Grotesque Bold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A814A0A-15B1-7123-F5B0-48CB764B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939" y="5565095"/>
            <a:ext cx="4312902" cy="43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orne-se um Avaliador IBES/ONA e Fortaleça sua Carreira no Mercado de  Acreditação - Grupo IBES">
            <a:extLst>
              <a:ext uri="{FF2B5EF4-FFF2-40B4-BE49-F238E27FC236}">
                <a16:creationId xmlns:a16="http://schemas.microsoft.com/office/drawing/2014/main" id="{09B3EEC6-80CF-9847-DEF5-E2211657E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87" r="1612" b="-508"/>
          <a:stretch/>
        </p:blipFill>
        <p:spPr bwMode="auto">
          <a:xfrm>
            <a:off x="0" y="15053"/>
            <a:ext cx="20104056" cy="114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2443" y="15053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/>
              <a:t>Jornada do </a:t>
            </a:r>
            <a:r>
              <a:rPr lang="en-US" sz="6600" spc="-10" dirty="0" err="1"/>
              <a:t>Paciente</a:t>
            </a:r>
            <a:endParaRPr sz="6600" spc="-10" dirty="0"/>
          </a:p>
          <a:p>
            <a:pPr marL="163830">
              <a:lnSpc>
                <a:spcPts val="3525"/>
              </a:lnSpc>
            </a:pPr>
            <a:r>
              <a:rPr lang="en-US" sz="2800" b="0" dirty="0">
                <a:latin typeface="Raleway"/>
                <a:cs typeface="Raleway"/>
              </a:rPr>
              <a:t>Manual ONA OPSS 2026</a:t>
            </a:r>
            <a:endParaRPr sz="2800" dirty="0">
              <a:latin typeface="Raleway"/>
              <a:cs typeface="Raleway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4CBB20-A721-53B7-3226-ED1FACED1E4E}"/>
              </a:ext>
            </a:extLst>
          </p:cNvPr>
          <p:cNvSpPr txBox="1"/>
          <p:nvPr/>
        </p:nvSpPr>
        <p:spPr>
          <a:xfrm>
            <a:off x="0" y="5718676"/>
            <a:ext cx="20104100" cy="112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ts val="8985"/>
              </a:lnSpc>
              <a:spcBef>
                <a:spcPts val="125"/>
              </a:spcBef>
            </a:pPr>
            <a:r>
              <a:rPr lang="pt-BR" sz="5400" b="1" spc="-10" dirty="0">
                <a:solidFill>
                  <a:srgbClr val="306A61"/>
                </a:solidFill>
                <a:latin typeface="Raleway"/>
                <a:ea typeface="+mj-ea"/>
              </a:rPr>
              <a:t>PERSPECTIVA DO AVALIADOR</a:t>
            </a:r>
          </a:p>
        </p:txBody>
      </p:sp>
    </p:spTree>
    <p:extLst>
      <p:ext uri="{BB962C8B-B14F-4D97-AF65-F5344CB8AC3E}">
        <p14:creationId xmlns:p14="http://schemas.microsoft.com/office/powerpoint/2010/main" val="13431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2443" y="0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/>
              <a:t>Jornada do </a:t>
            </a:r>
            <a:r>
              <a:rPr lang="en-US" sz="6600" spc="-10" dirty="0" err="1"/>
              <a:t>Paciente</a:t>
            </a:r>
            <a:endParaRPr sz="6600" spc="-10" dirty="0"/>
          </a:p>
          <a:p>
            <a:pPr marL="163830">
              <a:lnSpc>
                <a:spcPts val="3525"/>
              </a:lnSpc>
            </a:pPr>
            <a:r>
              <a:rPr lang="en-US" sz="2800" b="0" dirty="0">
                <a:latin typeface="Raleway"/>
                <a:cs typeface="Raleway"/>
              </a:rPr>
              <a:t>Manual ONA OPSS 2026</a:t>
            </a:r>
            <a:endParaRPr sz="2800" dirty="0">
              <a:latin typeface="Raleway"/>
              <a:cs typeface="Raleway"/>
            </a:endParaRPr>
          </a:p>
        </p:txBody>
      </p:sp>
      <p:pic>
        <p:nvPicPr>
          <p:cNvPr id="7" name="Picture 2" descr="Foto de Pov De Duas Pernas Na Cama Do Hospital e mais fotos de stock de  Cama - Cama, Perspectiva pessoal, Hospital - iStock">
            <a:extLst>
              <a:ext uri="{FF2B5EF4-FFF2-40B4-BE49-F238E27FC236}">
                <a16:creationId xmlns:a16="http://schemas.microsoft.com/office/drawing/2014/main" id="{6D301EBB-153A-42EE-D8A7-47B3BB1C4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32192"/>
          <a:stretch/>
        </p:blipFill>
        <p:spPr bwMode="auto">
          <a:xfrm>
            <a:off x="-6480520" y="-212725"/>
            <a:ext cx="26584620" cy="118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4CBB20-A721-53B7-3226-ED1FACED1E4E}"/>
              </a:ext>
            </a:extLst>
          </p:cNvPr>
          <p:cNvSpPr txBox="1"/>
          <p:nvPr/>
        </p:nvSpPr>
        <p:spPr>
          <a:xfrm>
            <a:off x="0" y="5718676"/>
            <a:ext cx="201041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ts val="8985"/>
              </a:lnSpc>
              <a:spcBef>
                <a:spcPts val="125"/>
              </a:spcBef>
            </a:pPr>
            <a:r>
              <a:rPr lang="pt-BR" sz="5400" b="1" spc="-10" dirty="0">
                <a:solidFill>
                  <a:srgbClr val="306A61"/>
                </a:solidFill>
                <a:latin typeface="Raleway"/>
                <a:ea typeface="+mj-ea"/>
              </a:rPr>
              <a:t>PERSPECTIVA DO </a:t>
            </a:r>
            <a:r>
              <a:rPr lang="pt-BR" sz="9600" b="1" spc="-1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306A61"/>
                </a:solidFill>
                <a:latin typeface="Raleway"/>
                <a:ea typeface="+mj-ea"/>
              </a:rPr>
              <a:t>PACIENTE</a:t>
            </a:r>
            <a:endParaRPr lang="pt-BR" sz="5400" b="1" spc="-1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306A61"/>
              </a:solidFill>
              <a:latin typeface="Raleway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6245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ieses inconscientes: o que são e como lidar com eles? - José Roberto  Marques - Presidente do IBC Coaching">
            <a:extLst>
              <a:ext uri="{FF2B5EF4-FFF2-40B4-BE49-F238E27FC236}">
                <a16:creationId xmlns:a16="http://schemas.microsoft.com/office/drawing/2014/main" id="{E8B01C56-9749-4742-A361-905E9DA6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8097"/>
          <a:stretch/>
        </p:blipFill>
        <p:spPr bwMode="auto">
          <a:xfrm>
            <a:off x="44" y="0"/>
            <a:ext cx="20104056" cy="114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C3F2DD0-878B-E345-BC08-3C6B62270E7D}"/>
              </a:ext>
            </a:extLst>
          </p:cNvPr>
          <p:cNvSpPr txBox="1"/>
          <p:nvPr/>
        </p:nvSpPr>
        <p:spPr>
          <a:xfrm>
            <a:off x="1382155" y="1834159"/>
            <a:ext cx="9981070" cy="7793432"/>
          </a:xfrm>
          <a:prstGeom prst="rect">
            <a:avLst/>
          </a:prstGeom>
        </p:spPr>
        <p:txBody>
          <a:bodyPr vert="horz" lIns="201041" tIns="100521" rIns="201041" bIns="100521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1319"/>
              </a:spcAft>
            </a:pPr>
            <a:r>
              <a:rPr lang="en-US" sz="13192" dirty="0" err="1">
                <a:ln w="22225">
                  <a:solidFill>
                    <a:srgbClr val="FFFFFF"/>
                  </a:solidFill>
                </a:ln>
                <a:solidFill>
                  <a:srgbClr val="306A61"/>
                </a:solidFill>
                <a:latin typeface="+mj-lt"/>
                <a:ea typeface="+mj-ea"/>
                <a:cs typeface="+mj-cs"/>
              </a:rPr>
              <a:t>Viés</a:t>
            </a:r>
            <a:endParaRPr lang="en-US" sz="13192" dirty="0">
              <a:ln w="22225">
                <a:solidFill>
                  <a:srgbClr val="FFFFFF"/>
                </a:solidFill>
              </a:ln>
              <a:solidFill>
                <a:srgbClr val="306A6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D1C1FB-E44D-964D-BE88-3BA14B48FC9B}"/>
              </a:ext>
            </a:extLst>
          </p:cNvPr>
          <p:cNvSpPr txBox="1"/>
          <p:nvPr/>
        </p:nvSpPr>
        <p:spPr>
          <a:xfrm>
            <a:off x="12424307" y="1834159"/>
            <a:ext cx="6364984" cy="7793432"/>
          </a:xfrm>
          <a:prstGeom prst="rect">
            <a:avLst/>
          </a:prstGeom>
        </p:spPr>
        <p:txBody>
          <a:bodyPr vert="horz" lIns="201041" tIns="100521" rIns="201041" bIns="100521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60"/>
              </a:spcAft>
            </a:pPr>
            <a:r>
              <a:rPr lang="en-US" sz="7915" dirty="0" err="1">
                <a:solidFill>
                  <a:srgbClr val="306A61"/>
                </a:solidFill>
                <a:latin typeface="+mn-lt"/>
              </a:rPr>
              <a:t>Percepção</a:t>
            </a:r>
            <a:r>
              <a:rPr lang="en-US" sz="7915" dirty="0">
                <a:solidFill>
                  <a:srgbClr val="306A61"/>
                </a:solidFill>
                <a:latin typeface="+mn-lt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60"/>
              </a:spcAft>
            </a:pPr>
            <a:r>
              <a:rPr lang="en-US" sz="7915" dirty="0">
                <a:solidFill>
                  <a:srgbClr val="306A61"/>
                </a:solidFill>
                <a:latin typeface="+mn-lt"/>
              </a:rPr>
              <a:t>x </a:t>
            </a:r>
          </a:p>
          <a:p>
            <a:pPr>
              <a:lnSpc>
                <a:spcPct val="90000"/>
              </a:lnSpc>
              <a:spcAft>
                <a:spcPts val="660"/>
              </a:spcAft>
            </a:pPr>
            <a:r>
              <a:rPr lang="en-US" sz="7915" dirty="0" err="1">
                <a:solidFill>
                  <a:srgbClr val="306A61"/>
                </a:solidFill>
                <a:latin typeface="+mn-lt"/>
              </a:rPr>
              <a:t>Perspectiva</a:t>
            </a:r>
            <a:endParaRPr lang="en-US" sz="7915" dirty="0">
              <a:solidFill>
                <a:srgbClr val="306A61"/>
              </a:solidFill>
              <a:latin typeface="+mn-l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FD4B555-8484-AAEA-10A4-251BD8A5A21C}"/>
              </a:ext>
            </a:extLst>
          </p:cNvPr>
          <p:cNvSpPr txBox="1">
            <a:spLocks/>
          </p:cNvSpPr>
          <p:nvPr/>
        </p:nvSpPr>
        <p:spPr>
          <a:xfrm>
            <a:off x="7231493" y="-9525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>
                <a:solidFill>
                  <a:schemeClr val="bg1"/>
                </a:solidFill>
              </a:rPr>
              <a:t>Jornada do </a:t>
            </a:r>
            <a:r>
              <a:rPr lang="en-US" sz="6600" spc="-10" dirty="0" err="1">
                <a:solidFill>
                  <a:schemeClr val="bg1"/>
                </a:solidFill>
              </a:rPr>
              <a:t>Paciente</a:t>
            </a:r>
            <a:endParaRPr lang="en-US" sz="6600" spc="-10" dirty="0">
              <a:solidFill>
                <a:schemeClr val="bg1"/>
              </a:solidFill>
            </a:endParaRPr>
          </a:p>
          <a:p>
            <a:pPr marL="163830">
              <a:lnSpc>
                <a:spcPts val="3525"/>
              </a:lnSpc>
            </a:pPr>
            <a:r>
              <a:rPr lang="en-US" sz="2800" dirty="0">
                <a:solidFill>
                  <a:schemeClr val="bg1"/>
                </a:solidFill>
                <a:latin typeface="Raleway"/>
                <a:cs typeface="Raleway"/>
              </a:rPr>
              <a:t>Manual ONA OPSS 2026</a:t>
            </a:r>
          </a:p>
        </p:txBody>
      </p:sp>
    </p:spTree>
    <p:extLst>
      <p:ext uri="{BB962C8B-B14F-4D97-AF65-F5344CB8AC3E}">
        <p14:creationId xmlns:p14="http://schemas.microsoft.com/office/powerpoint/2010/main" val="390719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ntada na cama do hospital">
            <a:extLst>
              <a:ext uri="{FF2B5EF4-FFF2-40B4-BE49-F238E27FC236}">
                <a16:creationId xmlns:a16="http://schemas.microsoft.com/office/drawing/2014/main" id="{19DA7444-67A7-9033-561C-610247263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12378" r="-284" b="20414"/>
          <a:stretch/>
        </p:blipFill>
        <p:spPr>
          <a:xfrm>
            <a:off x="-57065" y="2458683"/>
            <a:ext cx="20093739" cy="90030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C88D0B-9D0D-7A4D-8BC5-DF9FCF63C586}"/>
              </a:ext>
            </a:extLst>
          </p:cNvPr>
          <p:cNvSpPr txBox="1"/>
          <p:nvPr/>
        </p:nvSpPr>
        <p:spPr>
          <a:xfrm>
            <a:off x="-38015" y="3299446"/>
            <a:ext cx="11884436" cy="212231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4397" dirty="0">
                <a:latin typeface="Century Gothic" panose="020B0502020202020204" pitchFamily="34" charset="0"/>
              </a:rPr>
              <a:t>Como “enxergar” os Padrões e Requisitos da metodologia ONA através da perspectiva do Paciente?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7F830E8-0E54-E720-CAC7-FC4A042DF3FE}"/>
              </a:ext>
            </a:extLst>
          </p:cNvPr>
          <p:cNvSpPr txBox="1">
            <a:spLocks/>
          </p:cNvSpPr>
          <p:nvPr/>
        </p:nvSpPr>
        <p:spPr>
          <a:xfrm>
            <a:off x="7212443" y="-44860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>
                <a:solidFill>
                  <a:schemeClr val="bg1"/>
                </a:solidFill>
              </a:rPr>
              <a:t>Jornada do </a:t>
            </a:r>
            <a:r>
              <a:rPr lang="en-US" sz="6600" spc="-10" dirty="0" err="1">
                <a:solidFill>
                  <a:schemeClr val="bg1"/>
                </a:solidFill>
              </a:rPr>
              <a:t>Paciente</a:t>
            </a:r>
            <a:endParaRPr lang="en-US" sz="6600" spc="-10" dirty="0">
              <a:solidFill>
                <a:schemeClr val="bg1"/>
              </a:solidFill>
            </a:endParaRPr>
          </a:p>
          <a:p>
            <a:pPr marL="163830">
              <a:lnSpc>
                <a:spcPts val="3525"/>
              </a:lnSpc>
            </a:pPr>
            <a:r>
              <a:rPr lang="en-US" sz="2800" dirty="0">
                <a:solidFill>
                  <a:schemeClr val="bg1"/>
                </a:solidFill>
                <a:latin typeface="Raleway"/>
                <a:cs typeface="Raleway"/>
              </a:rPr>
              <a:t>Manual ONA OPSS 2026</a:t>
            </a:r>
          </a:p>
        </p:txBody>
      </p:sp>
    </p:spTree>
    <p:extLst>
      <p:ext uri="{BB962C8B-B14F-4D97-AF65-F5344CB8AC3E}">
        <p14:creationId xmlns:p14="http://schemas.microsoft.com/office/powerpoint/2010/main" val="400568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A8705B-DC94-B54E-A88C-CF813983E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4254" b="2736"/>
          <a:stretch/>
        </p:blipFill>
        <p:spPr>
          <a:xfrm>
            <a:off x="-234860" y="1"/>
            <a:ext cx="20380208" cy="114617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CF7045D-32E3-0144-A3A5-042481161854}"/>
              </a:ext>
            </a:extLst>
          </p:cNvPr>
          <p:cNvSpPr txBox="1"/>
          <p:nvPr/>
        </p:nvSpPr>
        <p:spPr>
          <a:xfrm>
            <a:off x="65839" y="9886875"/>
            <a:ext cx="6807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Century Gothic" panose="020B0502020202020204" pitchFamily="34" charset="0"/>
              </a:rPr>
              <a:t>Tarefas isoladas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A8FEF6-5F87-7D41-BE7F-FCC5550A5A3C}"/>
              </a:ext>
            </a:extLst>
          </p:cNvPr>
          <p:cNvSpPr txBox="1"/>
          <p:nvPr/>
        </p:nvSpPr>
        <p:spPr>
          <a:xfrm>
            <a:off x="6689491" y="6039404"/>
            <a:ext cx="88657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entury Gothic" panose="020B0502020202020204" pitchFamily="34" charset="0"/>
              </a:rPr>
              <a:t>PROCESSOS DE CUIDADO</a:t>
            </a:r>
          </a:p>
          <a:p>
            <a:r>
              <a:rPr lang="pt-BR" dirty="0">
                <a:latin typeface="Century Gothic" panose="020B0502020202020204" pitchFamily="34" charset="0"/>
              </a:rPr>
              <a:t>para melhorar a segurança do paciente e a qualidade do cuidado </a:t>
            </a:r>
          </a:p>
          <a:p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</a:rPr>
              <a:t>VISÃO FRAGMENTADA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F4B348-303B-484C-9183-62B52025EA3D}"/>
              </a:ext>
            </a:extLst>
          </p:cNvPr>
          <p:cNvSpPr txBox="1"/>
          <p:nvPr/>
        </p:nvSpPr>
        <p:spPr>
          <a:xfrm>
            <a:off x="14547850" y="2918105"/>
            <a:ext cx="6410745" cy="171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277" dirty="0">
                <a:latin typeface="Century Gothic" panose="020B0502020202020204" pitchFamily="34" charset="0"/>
              </a:rPr>
              <a:t>JORNADA DO PACIENTE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904705B-C6A4-A04B-B505-0E1F18AFFFF7}"/>
              </a:ext>
            </a:extLst>
          </p:cNvPr>
          <p:cNvCxnSpPr/>
          <p:nvPr/>
        </p:nvCxnSpPr>
        <p:spPr>
          <a:xfrm flipV="1">
            <a:off x="4108450" y="7683631"/>
            <a:ext cx="2058129" cy="1583176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A2788905-5EB5-3346-9152-62E3C4A01F3C}"/>
              </a:ext>
            </a:extLst>
          </p:cNvPr>
          <p:cNvCxnSpPr/>
          <p:nvPr/>
        </p:nvCxnSpPr>
        <p:spPr>
          <a:xfrm flipV="1">
            <a:off x="12109450" y="4139511"/>
            <a:ext cx="2058129" cy="1583176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object 2">
            <a:extLst>
              <a:ext uri="{FF2B5EF4-FFF2-40B4-BE49-F238E27FC236}">
                <a16:creationId xmlns:a16="http://schemas.microsoft.com/office/drawing/2014/main" id="{43668E71-B161-D725-7944-18AF599C7ED3}"/>
              </a:ext>
            </a:extLst>
          </p:cNvPr>
          <p:cNvSpPr txBox="1">
            <a:spLocks/>
          </p:cNvSpPr>
          <p:nvPr/>
        </p:nvSpPr>
        <p:spPr>
          <a:xfrm>
            <a:off x="7692905" y="-116377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>
                <a:solidFill>
                  <a:schemeClr val="bg1"/>
                </a:solidFill>
              </a:rPr>
              <a:t>Jornada do </a:t>
            </a:r>
            <a:r>
              <a:rPr lang="en-US" sz="6600" spc="-10" dirty="0" err="1">
                <a:solidFill>
                  <a:schemeClr val="bg1"/>
                </a:solidFill>
              </a:rPr>
              <a:t>Paciente</a:t>
            </a:r>
            <a:endParaRPr lang="en-US" sz="6600" spc="-10" dirty="0">
              <a:solidFill>
                <a:schemeClr val="bg1"/>
              </a:solidFill>
            </a:endParaRPr>
          </a:p>
          <a:p>
            <a:pPr marL="163830">
              <a:lnSpc>
                <a:spcPts val="3525"/>
              </a:lnSpc>
            </a:pPr>
            <a:r>
              <a:rPr lang="en-US" sz="2800" dirty="0">
                <a:solidFill>
                  <a:schemeClr val="bg1"/>
                </a:solidFill>
                <a:latin typeface="Raleway"/>
                <a:cs typeface="Raleway"/>
              </a:rPr>
              <a:t>Manual ONA OPSS 2026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8C62F2FC-34EF-5E0B-0253-F08EB2AA1094}"/>
              </a:ext>
            </a:extLst>
          </p:cNvPr>
          <p:cNvSpPr/>
          <p:nvPr/>
        </p:nvSpPr>
        <p:spPr>
          <a:xfrm>
            <a:off x="19852206" y="623593"/>
            <a:ext cx="252095" cy="401955"/>
          </a:xfrm>
          <a:custGeom>
            <a:avLst/>
            <a:gdLst/>
            <a:ahLst/>
            <a:cxnLst/>
            <a:rect l="l" t="t" r="r" b="b"/>
            <a:pathLst>
              <a:path w="252094" h="401955">
                <a:moveTo>
                  <a:pt x="251892" y="0"/>
                </a:moveTo>
                <a:lnTo>
                  <a:pt x="187328" y="18156"/>
                </a:lnTo>
                <a:lnTo>
                  <a:pt x="127995" y="50583"/>
                </a:lnTo>
                <a:lnTo>
                  <a:pt x="72185" y="96687"/>
                </a:lnTo>
                <a:lnTo>
                  <a:pt x="29737" y="155330"/>
                </a:lnTo>
                <a:lnTo>
                  <a:pt x="7032" y="213299"/>
                </a:lnTo>
                <a:lnTo>
                  <a:pt x="0" y="275161"/>
                </a:lnTo>
                <a:lnTo>
                  <a:pt x="1913" y="301456"/>
                </a:lnTo>
                <a:lnTo>
                  <a:pt x="16582" y="351693"/>
                </a:lnTo>
                <a:lnTo>
                  <a:pt x="40276" y="387532"/>
                </a:lnTo>
                <a:lnTo>
                  <a:pt x="71005" y="400444"/>
                </a:lnTo>
                <a:lnTo>
                  <a:pt x="77679" y="401547"/>
                </a:lnTo>
                <a:lnTo>
                  <a:pt x="84415" y="401958"/>
                </a:lnTo>
                <a:lnTo>
                  <a:pt x="91159" y="401676"/>
                </a:lnTo>
                <a:lnTo>
                  <a:pt x="97859" y="400699"/>
                </a:lnTo>
                <a:lnTo>
                  <a:pt x="139192" y="374613"/>
                </a:lnTo>
                <a:lnTo>
                  <a:pt x="150654" y="332024"/>
                </a:lnTo>
                <a:lnTo>
                  <a:pt x="145384" y="304913"/>
                </a:lnTo>
                <a:lnTo>
                  <a:pt x="139243" y="281613"/>
                </a:lnTo>
                <a:lnTo>
                  <a:pt x="135608" y="257859"/>
                </a:lnTo>
                <a:lnTo>
                  <a:pt x="135957" y="209796"/>
                </a:lnTo>
                <a:lnTo>
                  <a:pt x="155224" y="169234"/>
                </a:lnTo>
                <a:lnTo>
                  <a:pt x="189168" y="139827"/>
                </a:lnTo>
                <a:lnTo>
                  <a:pt x="227752" y="121375"/>
                </a:lnTo>
                <a:lnTo>
                  <a:pt x="248883" y="118056"/>
                </a:lnTo>
                <a:lnTo>
                  <a:pt x="251892" y="118056"/>
                </a:lnTo>
                <a:lnTo>
                  <a:pt x="251892" y="0"/>
                </a:lnTo>
                <a:close/>
              </a:path>
              <a:path w="252094" h="401955">
                <a:moveTo>
                  <a:pt x="251892" y="118056"/>
                </a:moveTo>
                <a:lnTo>
                  <a:pt x="248883" y="118056"/>
                </a:lnTo>
                <a:lnTo>
                  <a:pt x="251892" y="118171"/>
                </a:lnTo>
                <a:close/>
              </a:path>
            </a:pathLst>
          </a:custGeom>
          <a:solidFill>
            <a:srgbClr val="598658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451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BEDC022-D3FB-2A40-AECC-E272A09D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4254" b="2736"/>
          <a:stretch/>
        </p:blipFill>
        <p:spPr>
          <a:xfrm>
            <a:off x="-139913" y="1"/>
            <a:ext cx="20244013" cy="113851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0330AB-6136-954C-9375-0F353A3C459C}"/>
              </a:ext>
            </a:extLst>
          </p:cNvPr>
          <p:cNvSpPr txBox="1"/>
          <p:nvPr/>
        </p:nvSpPr>
        <p:spPr>
          <a:xfrm>
            <a:off x="473836" y="3063875"/>
            <a:ext cx="19156428" cy="7593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br>
              <a:rPr lang="pt-BR" sz="2400" dirty="0">
                <a:latin typeface="Century Gothic" panose="020B0502020202020204" pitchFamily="34" charset="0"/>
              </a:rPr>
            </a:br>
            <a:r>
              <a:rPr lang="pt-BR" sz="2400" dirty="0">
                <a:latin typeface="Century Gothic" panose="020B0502020202020204" pitchFamily="34" charset="0"/>
              </a:rPr>
              <a:t>Vários termos têm sido usados para descrever as interações entre pacientes e </a:t>
            </a:r>
          </a:p>
          <a:p>
            <a:pPr algn="just"/>
            <a:r>
              <a:rPr lang="pt-BR" sz="2400" dirty="0">
                <a:latin typeface="Century Gothic" panose="020B0502020202020204" pitchFamily="34" charset="0"/>
              </a:rPr>
              <a:t>a prestação de cuidados de saúde que ocorrem ao longo do espaço e do tempo: </a:t>
            </a:r>
          </a:p>
          <a:p>
            <a:pPr algn="just"/>
            <a:endParaRPr lang="pt-BR" sz="2400" dirty="0">
              <a:latin typeface="Century Gothic" panose="020B0502020202020204" pitchFamily="34" charset="0"/>
            </a:endParaRPr>
          </a:p>
          <a:p>
            <a:pPr marL="628250" indent="-628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latin typeface="Century Gothic" panose="020B0502020202020204" pitchFamily="34" charset="0"/>
              </a:rPr>
              <a:t>FLUXO DE PACIENTES (</a:t>
            </a:r>
            <a:r>
              <a:rPr lang="pt-BR" sz="2400" dirty="0">
                <a:latin typeface="Times New Roman" panose="02020603050405020304" pitchFamily="18" charset="0"/>
              </a:rPr>
              <a:t>“</a:t>
            </a:r>
            <a:r>
              <a:rPr lang="pt-BR" sz="2400" dirty="0" err="1">
                <a:latin typeface="Times New Roman" panose="02020603050405020304" pitchFamily="18" charset="0"/>
              </a:rPr>
              <a:t>patient</a:t>
            </a:r>
            <a:r>
              <a:rPr lang="pt-BR" sz="2400" dirty="0">
                <a:latin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</a:rPr>
              <a:t>flow</a:t>
            </a:r>
            <a:r>
              <a:rPr lang="pt-BR" sz="2400" dirty="0">
                <a:latin typeface="Times New Roman" panose="02020603050405020304" pitchFamily="18" charset="0"/>
              </a:rPr>
              <a:t>” ) </a:t>
            </a:r>
            <a:r>
              <a:rPr lang="pt-BR" sz="2400" dirty="0">
                <a:latin typeface="Century Gothic" panose="020B0502020202020204" pitchFamily="34" charset="0"/>
              </a:rPr>
              <a:t>Refere-se ao movimento organizado e eficiente dos pacientes dentro de um sistema de saúde, desde a entrada até a alta, incluindo transferências entre setores(</a:t>
            </a:r>
            <a:r>
              <a:rPr lang="pt-BR" sz="2400" dirty="0" err="1">
                <a:latin typeface="Century Gothic" panose="020B0502020202020204" pitchFamily="34" charset="0"/>
              </a:rPr>
              <a:t>nstitute</a:t>
            </a:r>
            <a:r>
              <a:rPr lang="pt-BR" sz="2400" dirty="0">
                <a:latin typeface="Century Gothic" panose="020B0502020202020204" pitchFamily="34" charset="0"/>
              </a:rPr>
              <a:t> for Healthcare </a:t>
            </a:r>
            <a:r>
              <a:rPr lang="pt-BR" sz="2400" dirty="0" err="1">
                <a:latin typeface="Century Gothic" panose="020B0502020202020204" pitchFamily="34" charset="0"/>
              </a:rPr>
              <a:t>Improvement</a:t>
            </a:r>
            <a:r>
              <a:rPr lang="pt-BR" sz="2400" dirty="0">
                <a:latin typeface="Century Gothic" panose="020B0502020202020204" pitchFamily="34" charset="0"/>
              </a:rPr>
              <a:t> (IHI). </a:t>
            </a:r>
            <a:r>
              <a:rPr lang="pt-BR" sz="2400" dirty="0" err="1">
                <a:latin typeface="Century Gothic" panose="020B0502020202020204" pitchFamily="34" charset="0"/>
              </a:rPr>
              <a:t>Optimizing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Patient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Flow</a:t>
            </a:r>
            <a:r>
              <a:rPr lang="pt-BR" sz="2400" dirty="0">
                <a:latin typeface="Century Gothic" panose="020B0502020202020204" pitchFamily="34" charset="0"/>
              </a:rPr>
              <a:t>: </a:t>
            </a:r>
            <a:r>
              <a:rPr lang="pt-BR" sz="2400" dirty="0" err="1">
                <a:latin typeface="Century Gothic" panose="020B0502020202020204" pitchFamily="34" charset="0"/>
              </a:rPr>
              <a:t>Moving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Patients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Smoothly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Through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Acute</a:t>
            </a: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latin typeface="Century Gothic" panose="020B0502020202020204" pitchFamily="34" charset="0"/>
              </a:rPr>
              <a:t>Care</a:t>
            </a:r>
            <a:r>
              <a:rPr lang="pt-BR" sz="2400" dirty="0">
                <a:latin typeface="Century Gothic" panose="020B0502020202020204" pitchFamily="34" charset="0"/>
              </a:rPr>
              <a:t> Settings. 2003</a:t>
            </a:r>
            <a:r>
              <a:rPr lang="pt-BR" sz="2400" dirty="0"/>
              <a:t>.</a:t>
            </a:r>
            <a:endParaRPr lang="pt-BR" sz="2400" dirty="0">
              <a:latin typeface="Century Gothic" panose="020B0502020202020204" pitchFamily="34" charset="0"/>
            </a:endParaRPr>
          </a:p>
          <a:p>
            <a:pPr marL="628250" indent="-628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latin typeface="Century Gothic" panose="020B0502020202020204" pitchFamily="34" charset="0"/>
              </a:rPr>
              <a:t>CAMINHO DO PACIENTE (</a:t>
            </a:r>
            <a:r>
              <a:rPr lang="pt-BR" sz="2400" dirty="0">
                <a:latin typeface="Times New Roman" panose="02020603050405020304" pitchFamily="18" charset="0"/>
              </a:rPr>
              <a:t>“</a:t>
            </a:r>
            <a:r>
              <a:rPr lang="pt-BR" sz="2400" dirty="0" err="1">
                <a:latin typeface="Times New Roman" panose="02020603050405020304" pitchFamily="18" charset="0"/>
              </a:rPr>
              <a:t>Patient</a:t>
            </a:r>
            <a:r>
              <a:rPr lang="pt-BR" sz="2400" dirty="0">
                <a:latin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</a:rPr>
              <a:t>pathway</a:t>
            </a:r>
            <a:r>
              <a:rPr lang="pt-BR" sz="2400" dirty="0">
                <a:latin typeface="Times New Roman" panose="02020603050405020304" pitchFamily="18" charset="0"/>
              </a:rPr>
              <a:t>”) </a:t>
            </a:r>
            <a:r>
              <a:rPr lang="pt-BR" sz="2400" dirty="0">
                <a:latin typeface="Century Gothic" panose="020B0502020202020204" pitchFamily="34" charset="0"/>
              </a:rPr>
              <a:t>é usado para descrever as etapas de um processo de cuidados, por exemplo, etapas desde a admissão até a alta, incluindo protocolos (</a:t>
            </a:r>
            <a:r>
              <a:rPr lang="pt-BR" sz="2400" dirty="0" err="1">
                <a:latin typeface="Century Gothic" panose="020B0502020202020204" pitchFamily="34" charset="0"/>
              </a:rPr>
              <a:t>Trebble</a:t>
            </a:r>
            <a:r>
              <a:rPr lang="pt-BR" sz="2400" dirty="0">
                <a:latin typeface="Century Gothic" panose="020B0502020202020204" pitchFamily="34" charset="0"/>
              </a:rPr>
              <a:t>, Hansi, </a:t>
            </a:r>
            <a:r>
              <a:rPr lang="pt-BR" sz="2400" dirty="0" err="1">
                <a:latin typeface="Century Gothic" panose="020B0502020202020204" pitchFamily="34" charset="0"/>
              </a:rPr>
              <a:t>Hydes</a:t>
            </a:r>
            <a:r>
              <a:rPr lang="pt-BR" sz="2400" dirty="0">
                <a:latin typeface="Century Gothic" panose="020B0502020202020204" pitchFamily="34" charset="0"/>
              </a:rPr>
              <a:t>, Smith e Baker, 2010). </a:t>
            </a:r>
          </a:p>
          <a:p>
            <a:pPr marL="628250" indent="-6282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latin typeface="Century Gothic" panose="020B0502020202020204" pitchFamily="34" charset="0"/>
              </a:rPr>
              <a:t>TRAJETÓRIA DO PACIENTE </a:t>
            </a:r>
            <a:r>
              <a:rPr lang="pt-BR" sz="2400" b="1" dirty="0">
                <a:latin typeface="Times New Roman" panose="02020603050405020304" pitchFamily="18" charset="0"/>
              </a:rPr>
              <a:t> (</a:t>
            </a:r>
            <a:r>
              <a:rPr lang="pt-BR" sz="2400" dirty="0">
                <a:latin typeface="Times New Roman" panose="02020603050405020304" pitchFamily="18" charset="0"/>
              </a:rPr>
              <a:t>“</a:t>
            </a:r>
            <a:r>
              <a:rPr lang="pt-BR" sz="2400" dirty="0" err="1">
                <a:latin typeface="Times New Roman" panose="02020603050405020304" pitchFamily="18" charset="0"/>
              </a:rPr>
              <a:t>patient</a:t>
            </a:r>
            <a:r>
              <a:rPr lang="pt-BR" sz="2400" dirty="0">
                <a:latin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</a:rPr>
              <a:t>trajectory</a:t>
            </a:r>
            <a:r>
              <a:rPr lang="pt-BR" sz="2400" dirty="0">
                <a:latin typeface="Times New Roman" panose="02020603050405020304" pitchFamily="18" charset="0"/>
              </a:rPr>
              <a:t>”) </a:t>
            </a:r>
            <a:r>
              <a:rPr lang="pt-BR" sz="2400" dirty="0">
                <a:latin typeface="Century Gothic" panose="020B0502020202020204" pitchFamily="34" charset="0"/>
              </a:rPr>
              <a:t>definida como "a montagem, agendamento, monitoramento e coordenação de todas as etapas necessárias para concluir o trabalho de atendimento ao paciente. O termo trajetória refere-se não apenas ao processo fisiopatológico do estado de doença de um paciente, mas também à organização total do trabalho realizado em todas as interações enfermeiro e paciente e ao impacto dos processos de atendimento ao paciente nessas interações e na organização" (Alexander, 2007, página 912). Uma trajetória de cuidados de saúde do paciente geralmente destaca como uma doença é gerenciada (</a:t>
            </a:r>
            <a:r>
              <a:rPr lang="pt-BR" sz="2400" dirty="0" err="1">
                <a:latin typeface="Century Gothic" panose="020B0502020202020204" pitchFamily="34" charset="0"/>
              </a:rPr>
              <a:t>Pinaire</a:t>
            </a:r>
            <a:r>
              <a:rPr lang="pt-BR" sz="2400" dirty="0"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latin typeface="Century Gothic" panose="020B0502020202020204" pitchFamily="34" charset="0"/>
              </a:rPr>
              <a:t>Azé</a:t>
            </a:r>
            <a:r>
              <a:rPr lang="pt-BR" sz="2400" dirty="0">
                <a:latin typeface="Century Gothic" panose="020B0502020202020204" pitchFamily="34" charset="0"/>
              </a:rPr>
              <a:t>, </a:t>
            </a:r>
            <a:r>
              <a:rPr lang="pt-BR" sz="2400" dirty="0" err="1">
                <a:latin typeface="Century Gothic" panose="020B0502020202020204" pitchFamily="34" charset="0"/>
              </a:rPr>
              <a:t>Bringay</a:t>
            </a:r>
            <a:r>
              <a:rPr lang="pt-BR" sz="2400" dirty="0">
                <a:latin typeface="Century Gothic" panose="020B0502020202020204" pitchFamily="34" charset="0"/>
              </a:rPr>
              <a:t>, &amp; </a:t>
            </a:r>
            <a:r>
              <a:rPr lang="pt-BR" sz="2400" dirty="0" err="1">
                <a:latin typeface="Century Gothic" panose="020B0502020202020204" pitchFamily="34" charset="0"/>
              </a:rPr>
              <a:t>Landais</a:t>
            </a:r>
            <a:r>
              <a:rPr lang="pt-BR" sz="2400" dirty="0">
                <a:latin typeface="Century Gothic" panose="020B0502020202020204" pitchFamily="34" charset="0"/>
              </a:rPr>
              <a:t>, 2017)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5F465A-B039-5B43-94A5-3859A604FD03}"/>
              </a:ext>
            </a:extLst>
          </p:cNvPr>
          <p:cNvSpPr txBox="1"/>
          <p:nvPr/>
        </p:nvSpPr>
        <p:spPr>
          <a:xfrm>
            <a:off x="1819535" y="10820229"/>
            <a:ext cx="19749561" cy="802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39" dirty="0" err="1">
                <a:latin typeface="Century Gothic" panose="020B0502020202020204" pitchFamily="34" charset="0"/>
              </a:rPr>
              <a:t>Carayon</a:t>
            </a:r>
            <a:r>
              <a:rPr lang="pt-BR" sz="1539" dirty="0">
                <a:latin typeface="Century Gothic" panose="020B0502020202020204" pitchFamily="34" charset="0"/>
              </a:rPr>
              <a:t> et al. SEIPS 3.0: </a:t>
            </a:r>
            <a:r>
              <a:rPr lang="pt-BR" sz="1539" dirty="0" err="1">
                <a:latin typeface="Century Gothic" panose="020B0502020202020204" pitchFamily="34" charset="0"/>
              </a:rPr>
              <a:t>Human-Centered</a:t>
            </a:r>
            <a:r>
              <a:rPr lang="pt-BR" sz="1539" dirty="0">
                <a:latin typeface="Century Gothic" panose="020B0502020202020204" pitchFamily="34" charset="0"/>
              </a:rPr>
              <a:t> Design </a:t>
            </a:r>
            <a:r>
              <a:rPr lang="pt-BR" sz="1539" dirty="0" err="1">
                <a:latin typeface="Century Gothic" panose="020B0502020202020204" pitchFamily="34" charset="0"/>
              </a:rPr>
              <a:t>of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the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Patient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Journey</a:t>
            </a:r>
            <a:r>
              <a:rPr lang="pt-BR" sz="1539" dirty="0">
                <a:latin typeface="Century Gothic" panose="020B0502020202020204" pitchFamily="34" charset="0"/>
              </a:rPr>
              <a:t> for </a:t>
            </a:r>
            <a:r>
              <a:rPr lang="pt-BR" sz="1539" dirty="0" err="1">
                <a:latin typeface="Century Gothic" panose="020B0502020202020204" pitchFamily="34" charset="0"/>
              </a:rPr>
              <a:t>Patient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Safety</a:t>
            </a:r>
            <a:r>
              <a:rPr lang="pt-BR" sz="1539" dirty="0">
                <a:latin typeface="Century Gothic" panose="020B0502020202020204" pitchFamily="34" charset="0"/>
              </a:rPr>
              <a:t>. </a:t>
            </a:r>
            <a:r>
              <a:rPr lang="pt-BR" sz="1539" dirty="0" err="1">
                <a:latin typeface="Century Gothic" panose="020B0502020202020204" pitchFamily="34" charset="0"/>
              </a:rPr>
              <a:t>Appl</a:t>
            </a:r>
            <a:r>
              <a:rPr lang="pt-BR" sz="1539" dirty="0">
                <a:latin typeface="Century Gothic" panose="020B0502020202020204" pitchFamily="34" charset="0"/>
              </a:rPr>
              <a:t> </a:t>
            </a:r>
            <a:r>
              <a:rPr lang="pt-BR" sz="1539" dirty="0" err="1">
                <a:latin typeface="Century Gothic" panose="020B0502020202020204" pitchFamily="34" charset="0"/>
              </a:rPr>
              <a:t>Ergon</a:t>
            </a:r>
            <a:r>
              <a:rPr lang="pt-BR" sz="1539" dirty="0">
                <a:latin typeface="Century Gothic" panose="020B0502020202020204" pitchFamily="34" charset="0"/>
              </a:rPr>
              <a:t>. 2020 </a:t>
            </a:r>
            <a:r>
              <a:rPr lang="pt-BR" sz="1539" dirty="0" err="1">
                <a:latin typeface="Century Gothic" panose="020B0502020202020204" pitchFamily="34" charset="0"/>
              </a:rPr>
              <a:t>April</a:t>
            </a:r>
            <a:r>
              <a:rPr lang="pt-BR" sz="1539" dirty="0">
                <a:latin typeface="Century Gothic" panose="020B0502020202020204" pitchFamily="34" charset="0"/>
              </a:rPr>
              <a:t> ; 84: 103033. doi:10.1016/j.apergo.2019.103033 </a:t>
            </a:r>
          </a:p>
          <a:p>
            <a:endParaRPr lang="pt-BR" sz="1539" dirty="0">
              <a:latin typeface="Century Gothic" panose="020B0502020202020204" pitchFamily="34" charset="0"/>
            </a:endParaRPr>
          </a:p>
          <a:p>
            <a:r>
              <a:rPr lang="pt-BR" sz="1539" dirty="0"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A90348F-7FE5-3F99-AE71-30A1AF9C8DCA}"/>
              </a:ext>
            </a:extLst>
          </p:cNvPr>
          <p:cNvSpPr txBox="1">
            <a:spLocks/>
          </p:cNvSpPr>
          <p:nvPr/>
        </p:nvSpPr>
        <p:spPr>
          <a:xfrm>
            <a:off x="7362438" y="-125060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>
                <a:solidFill>
                  <a:schemeClr val="bg1"/>
                </a:solidFill>
              </a:rPr>
              <a:t>Jornada do </a:t>
            </a:r>
            <a:r>
              <a:rPr lang="en-US" sz="6600" spc="-10" dirty="0" err="1">
                <a:solidFill>
                  <a:schemeClr val="bg1"/>
                </a:solidFill>
              </a:rPr>
              <a:t>Paciente</a:t>
            </a:r>
            <a:endParaRPr lang="en-US" sz="6600" spc="-10" dirty="0">
              <a:solidFill>
                <a:schemeClr val="bg1"/>
              </a:solidFill>
            </a:endParaRPr>
          </a:p>
          <a:p>
            <a:pPr marL="163830">
              <a:lnSpc>
                <a:spcPts val="3525"/>
              </a:lnSpc>
            </a:pPr>
            <a:r>
              <a:rPr lang="en-US" sz="2800" dirty="0">
                <a:solidFill>
                  <a:schemeClr val="bg1"/>
                </a:solidFill>
                <a:latin typeface="Raleway"/>
                <a:cs typeface="Raleway"/>
              </a:rPr>
              <a:t>Manual ONA OPSS 2026</a:t>
            </a:r>
          </a:p>
        </p:txBody>
      </p:sp>
    </p:spTree>
    <p:extLst>
      <p:ext uri="{BB962C8B-B14F-4D97-AF65-F5344CB8AC3E}">
        <p14:creationId xmlns:p14="http://schemas.microsoft.com/office/powerpoint/2010/main" val="25780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"/>
            <a:ext cx="20104735" cy="11442065"/>
          </a:xfrm>
          <a:custGeom>
            <a:avLst/>
            <a:gdLst/>
            <a:ahLst/>
            <a:cxnLst/>
            <a:rect l="l" t="t" r="r" b="b"/>
            <a:pathLst>
              <a:path w="20104735" h="11442065">
                <a:moveTo>
                  <a:pt x="20104130" y="0"/>
                </a:moveTo>
                <a:lnTo>
                  <a:pt x="0" y="0"/>
                </a:lnTo>
                <a:lnTo>
                  <a:pt x="0" y="11441954"/>
                </a:lnTo>
                <a:lnTo>
                  <a:pt x="20104130" y="11441954"/>
                </a:lnTo>
                <a:lnTo>
                  <a:pt x="20104130" y="0"/>
                </a:lnTo>
                <a:close/>
              </a:path>
            </a:pathLst>
          </a:custGeom>
          <a:solidFill>
            <a:srgbClr val="F6F5F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67496" y="17"/>
            <a:ext cx="14137005" cy="2711450"/>
          </a:xfrm>
          <a:custGeom>
            <a:avLst/>
            <a:gdLst/>
            <a:ahLst/>
            <a:cxnLst/>
            <a:rect l="l" t="t" r="r" b="b"/>
            <a:pathLst>
              <a:path w="14137005" h="2711450">
                <a:moveTo>
                  <a:pt x="14136602" y="0"/>
                </a:moveTo>
                <a:lnTo>
                  <a:pt x="0" y="0"/>
                </a:lnTo>
                <a:lnTo>
                  <a:pt x="0" y="1042536"/>
                </a:lnTo>
                <a:lnTo>
                  <a:pt x="686" y="1090877"/>
                </a:lnTo>
                <a:lnTo>
                  <a:pt x="2734" y="1138876"/>
                </a:lnTo>
                <a:lnTo>
                  <a:pt x="6125" y="1186517"/>
                </a:lnTo>
                <a:lnTo>
                  <a:pt x="10839" y="1233779"/>
                </a:lnTo>
                <a:lnTo>
                  <a:pt x="16859" y="1280645"/>
                </a:lnTo>
                <a:lnTo>
                  <a:pt x="24166" y="1327095"/>
                </a:lnTo>
                <a:lnTo>
                  <a:pt x="32741" y="1373113"/>
                </a:lnTo>
                <a:lnTo>
                  <a:pt x="42566" y="1418678"/>
                </a:lnTo>
                <a:lnTo>
                  <a:pt x="53622" y="1463772"/>
                </a:lnTo>
                <a:lnTo>
                  <a:pt x="65891" y="1508377"/>
                </a:lnTo>
                <a:lnTo>
                  <a:pt x="79354" y="1552475"/>
                </a:lnTo>
                <a:lnTo>
                  <a:pt x="93993" y="1596046"/>
                </a:lnTo>
                <a:lnTo>
                  <a:pt x="109788" y="1639072"/>
                </a:lnTo>
                <a:lnTo>
                  <a:pt x="126723" y="1681535"/>
                </a:lnTo>
                <a:lnTo>
                  <a:pt x="144777" y="1723416"/>
                </a:lnTo>
                <a:lnTo>
                  <a:pt x="163932" y="1764696"/>
                </a:lnTo>
                <a:lnTo>
                  <a:pt x="184171" y="1805358"/>
                </a:lnTo>
                <a:lnTo>
                  <a:pt x="205473" y="1845381"/>
                </a:lnTo>
                <a:lnTo>
                  <a:pt x="227822" y="1884749"/>
                </a:lnTo>
                <a:lnTo>
                  <a:pt x="251197" y="1923441"/>
                </a:lnTo>
                <a:lnTo>
                  <a:pt x="275582" y="1961441"/>
                </a:lnTo>
                <a:lnTo>
                  <a:pt x="300956" y="1998729"/>
                </a:lnTo>
                <a:lnTo>
                  <a:pt x="327302" y="2035286"/>
                </a:lnTo>
                <a:lnTo>
                  <a:pt x="354601" y="2071094"/>
                </a:lnTo>
                <a:lnTo>
                  <a:pt x="382834" y="2106135"/>
                </a:lnTo>
                <a:lnTo>
                  <a:pt x="411983" y="2140390"/>
                </a:lnTo>
                <a:lnTo>
                  <a:pt x="442030" y="2173840"/>
                </a:lnTo>
                <a:lnTo>
                  <a:pt x="472955" y="2206467"/>
                </a:lnTo>
                <a:lnTo>
                  <a:pt x="504741" y="2238253"/>
                </a:lnTo>
                <a:lnTo>
                  <a:pt x="537368" y="2269178"/>
                </a:lnTo>
                <a:lnTo>
                  <a:pt x="570818" y="2299224"/>
                </a:lnTo>
                <a:lnTo>
                  <a:pt x="605073" y="2328373"/>
                </a:lnTo>
                <a:lnTo>
                  <a:pt x="640114" y="2356606"/>
                </a:lnTo>
                <a:lnTo>
                  <a:pt x="675922" y="2383905"/>
                </a:lnTo>
                <a:lnTo>
                  <a:pt x="712480" y="2410251"/>
                </a:lnTo>
                <a:lnTo>
                  <a:pt x="749767" y="2435625"/>
                </a:lnTo>
                <a:lnTo>
                  <a:pt x="787767" y="2460009"/>
                </a:lnTo>
                <a:lnTo>
                  <a:pt x="826459" y="2483385"/>
                </a:lnTo>
                <a:lnTo>
                  <a:pt x="865827" y="2505733"/>
                </a:lnTo>
                <a:lnTo>
                  <a:pt x="905851" y="2527036"/>
                </a:lnTo>
                <a:lnTo>
                  <a:pt x="946512" y="2547274"/>
                </a:lnTo>
                <a:lnTo>
                  <a:pt x="987792" y="2566429"/>
                </a:lnTo>
                <a:lnTo>
                  <a:pt x="1029673" y="2584483"/>
                </a:lnTo>
                <a:lnTo>
                  <a:pt x="1072136" y="2601417"/>
                </a:lnTo>
                <a:lnTo>
                  <a:pt x="1115162" y="2617213"/>
                </a:lnTo>
                <a:lnTo>
                  <a:pt x="1158733" y="2631852"/>
                </a:lnTo>
                <a:lnTo>
                  <a:pt x="1202830" y="2645315"/>
                </a:lnTo>
                <a:lnTo>
                  <a:pt x="1247435" y="2657583"/>
                </a:lnTo>
                <a:lnTo>
                  <a:pt x="1292529" y="2668640"/>
                </a:lnTo>
                <a:lnTo>
                  <a:pt x="1338094" y="2678464"/>
                </a:lnTo>
                <a:lnTo>
                  <a:pt x="1384111" y="2687039"/>
                </a:lnTo>
                <a:lnTo>
                  <a:pt x="1430562" y="2694346"/>
                </a:lnTo>
                <a:lnTo>
                  <a:pt x="1477427" y="2700366"/>
                </a:lnTo>
                <a:lnTo>
                  <a:pt x="1524689" y="2705080"/>
                </a:lnTo>
                <a:lnTo>
                  <a:pt x="1572329" y="2708471"/>
                </a:lnTo>
                <a:lnTo>
                  <a:pt x="1620328" y="2710519"/>
                </a:lnTo>
                <a:lnTo>
                  <a:pt x="1668668" y="2711205"/>
                </a:lnTo>
                <a:lnTo>
                  <a:pt x="14136602" y="2711205"/>
                </a:lnTo>
                <a:lnTo>
                  <a:pt x="14136602" y="0"/>
                </a:lnTo>
                <a:close/>
              </a:path>
            </a:pathLst>
          </a:custGeom>
          <a:solidFill>
            <a:srgbClr val="316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491" y="878652"/>
            <a:ext cx="3286031" cy="1408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66162" y="1375709"/>
            <a:ext cx="126679" cy="12605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331484" y="2831369"/>
            <a:ext cx="11772900" cy="8610600"/>
          </a:xfrm>
          <a:custGeom>
            <a:avLst/>
            <a:gdLst/>
            <a:ahLst/>
            <a:cxnLst/>
            <a:rect l="l" t="t" r="r" b="b"/>
            <a:pathLst>
              <a:path w="11772900" h="8610600">
                <a:moveTo>
                  <a:pt x="11772615" y="1219199"/>
                </a:moveTo>
                <a:lnTo>
                  <a:pt x="7256970" y="1219199"/>
                </a:lnTo>
                <a:lnTo>
                  <a:pt x="7307912" y="1231899"/>
                </a:lnTo>
                <a:lnTo>
                  <a:pt x="7664460" y="1231899"/>
                </a:lnTo>
                <a:lnTo>
                  <a:pt x="7715389" y="1244599"/>
                </a:lnTo>
                <a:lnTo>
                  <a:pt x="7970006" y="1244599"/>
                </a:lnTo>
                <a:lnTo>
                  <a:pt x="8020924" y="1257299"/>
                </a:lnTo>
                <a:lnTo>
                  <a:pt x="8173665" y="1257299"/>
                </a:lnTo>
                <a:lnTo>
                  <a:pt x="8224575" y="1269999"/>
                </a:lnTo>
                <a:lnTo>
                  <a:pt x="8377292" y="1269999"/>
                </a:lnTo>
                <a:lnTo>
                  <a:pt x="8428194" y="1282699"/>
                </a:lnTo>
                <a:lnTo>
                  <a:pt x="8580885" y="1282699"/>
                </a:lnTo>
                <a:lnTo>
                  <a:pt x="8631778" y="1295399"/>
                </a:lnTo>
                <a:lnTo>
                  <a:pt x="8733557" y="1295399"/>
                </a:lnTo>
                <a:lnTo>
                  <a:pt x="8784443" y="1308099"/>
                </a:lnTo>
                <a:lnTo>
                  <a:pt x="8886208" y="1308099"/>
                </a:lnTo>
                <a:lnTo>
                  <a:pt x="8937087" y="1320799"/>
                </a:lnTo>
                <a:lnTo>
                  <a:pt x="8987963" y="1320799"/>
                </a:lnTo>
                <a:lnTo>
                  <a:pt x="9038837" y="1333499"/>
                </a:lnTo>
                <a:lnTo>
                  <a:pt x="9139299" y="1333499"/>
                </a:lnTo>
                <a:lnTo>
                  <a:pt x="9189453" y="1346199"/>
                </a:lnTo>
                <a:lnTo>
                  <a:pt x="9239538" y="1346199"/>
                </a:lnTo>
                <a:lnTo>
                  <a:pt x="9289545" y="1358899"/>
                </a:lnTo>
                <a:lnTo>
                  <a:pt x="9339461" y="1358899"/>
                </a:lnTo>
                <a:lnTo>
                  <a:pt x="9438972" y="1384299"/>
                </a:lnTo>
                <a:lnTo>
                  <a:pt x="9488543" y="1384299"/>
                </a:lnTo>
                <a:lnTo>
                  <a:pt x="10022140" y="1523999"/>
                </a:lnTo>
                <a:lnTo>
                  <a:pt x="10069280" y="1549399"/>
                </a:lnTo>
                <a:lnTo>
                  <a:pt x="10116141" y="1562099"/>
                </a:lnTo>
                <a:lnTo>
                  <a:pt x="10162711" y="1587499"/>
                </a:lnTo>
                <a:lnTo>
                  <a:pt x="10208978" y="1600199"/>
                </a:lnTo>
                <a:lnTo>
                  <a:pt x="10345848" y="1676399"/>
                </a:lnTo>
                <a:lnTo>
                  <a:pt x="10523393" y="1777999"/>
                </a:lnTo>
                <a:lnTo>
                  <a:pt x="10566336" y="1803399"/>
                </a:lnTo>
                <a:lnTo>
                  <a:pt x="10607262" y="1828799"/>
                </a:lnTo>
                <a:lnTo>
                  <a:pt x="10646166" y="1866899"/>
                </a:lnTo>
                <a:lnTo>
                  <a:pt x="10683045" y="1892299"/>
                </a:lnTo>
                <a:lnTo>
                  <a:pt x="10717893" y="1930399"/>
                </a:lnTo>
                <a:lnTo>
                  <a:pt x="10750706" y="1968499"/>
                </a:lnTo>
                <a:lnTo>
                  <a:pt x="10781480" y="1993899"/>
                </a:lnTo>
                <a:lnTo>
                  <a:pt x="10810210" y="2031999"/>
                </a:lnTo>
                <a:lnTo>
                  <a:pt x="10836892" y="2070099"/>
                </a:lnTo>
                <a:lnTo>
                  <a:pt x="10861521" y="2108199"/>
                </a:lnTo>
                <a:lnTo>
                  <a:pt x="10884094" y="2146299"/>
                </a:lnTo>
                <a:lnTo>
                  <a:pt x="10904605" y="2184399"/>
                </a:lnTo>
                <a:lnTo>
                  <a:pt x="10923050" y="2222499"/>
                </a:lnTo>
                <a:lnTo>
                  <a:pt x="10939425" y="2273299"/>
                </a:lnTo>
                <a:lnTo>
                  <a:pt x="10953725" y="2311399"/>
                </a:lnTo>
                <a:lnTo>
                  <a:pt x="10965946" y="2349499"/>
                </a:lnTo>
                <a:lnTo>
                  <a:pt x="10976084" y="2400299"/>
                </a:lnTo>
                <a:lnTo>
                  <a:pt x="10984134" y="2438399"/>
                </a:lnTo>
                <a:lnTo>
                  <a:pt x="10990091" y="2489199"/>
                </a:lnTo>
                <a:lnTo>
                  <a:pt x="10993952" y="2527299"/>
                </a:lnTo>
                <a:lnTo>
                  <a:pt x="10995712" y="2578099"/>
                </a:lnTo>
                <a:lnTo>
                  <a:pt x="10995366" y="2628899"/>
                </a:lnTo>
                <a:lnTo>
                  <a:pt x="10992909" y="2679699"/>
                </a:lnTo>
                <a:lnTo>
                  <a:pt x="10988339" y="2717799"/>
                </a:lnTo>
                <a:lnTo>
                  <a:pt x="10981649" y="2768599"/>
                </a:lnTo>
                <a:lnTo>
                  <a:pt x="10972837" y="2819399"/>
                </a:lnTo>
                <a:lnTo>
                  <a:pt x="10961896" y="2870199"/>
                </a:lnTo>
                <a:lnTo>
                  <a:pt x="10949492" y="2920999"/>
                </a:lnTo>
                <a:lnTo>
                  <a:pt x="10935908" y="2971799"/>
                </a:lnTo>
                <a:lnTo>
                  <a:pt x="10921177" y="3022599"/>
                </a:lnTo>
                <a:lnTo>
                  <a:pt x="10905335" y="3073399"/>
                </a:lnTo>
                <a:lnTo>
                  <a:pt x="10888415" y="3111499"/>
                </a:lnTo>
                <a:lnTo>
                  <a:pt x="10870453" y="3162299"/>
                </a:lnTo>
                <a:lnTo>
                  <a:pt x="10851481" y="3213099"/>
                </a:lnTo>
                <a:lnTo>
                  <a:pt x="10831535" y="3251199"/>
                </a:lnTo>
                <a:lnTo>
                  <a:pt x="10810649" y="3301999"/>
                </a:lnTo>
                <a:lnTo>
                  <a:pt x="10788858" y="3340099"/>
                </a:lnTo>
                <a:lnTo>
                  <a:pt x="10766195" y="3390899"/>
                </a:lnTo>
                <a:lnTo>
                  <a:pt x="10742696" y="3428999"/>
                </a:lnTo>
                <a:lnTo>
                  <a:pt x="10718394" y="3479799"/>
                </a:lnTo>
                <a:lnTo>
                  <a:pt x="10693324" y="3517899"/>
                </a:lnTo>
                <a:lnTo>
                  <a:pt x="10667520" y="3568699"/>
                </a:lnTo>
                <a:lnTo>
                  <a:pt x="10641017" y="3606799"/>
                </a:lnTo>
                <a:lnTo>
                  <a:pt x="10613849" y="3644899"/>
                </a:lnTo>
                <a:lnTo>
                  <a:pt x="10586050" y="3695699"/>
                </a:lnTo>
                <a:lnTo>
                  <a:pt x="10557655" y="3733799"/>
                </a:lnTo>
                <a:lnTo>
                  <a:pt x="10528698" y="3771899"/>
                </a:lnTo>
                <a:lnTo>
                  <a:pt x="10499213" y="3809999"/>
                </a:lnTo>
                <a:lnTo>
                  <a:pt x="10469235" y="3860799"/>
                </a:lnTo>
                <a:lnTo>
                  <a:pt x="10438799" y="3898899"/>
                </a:lnTo>
                <a:lnTo>
                  <a:pt x="10407951" y="3936999"/>
                </a:lnTo>
                <a:lnTo>
                  <a:pt x="10345601" y="4013199"/>
                </a:lnTo>
                <a:lnTo>
                  <a:pt x="10282396" y="4089399"/>
                </a:lnTo>
                <a:lnTo>
                  <a:pt x="10218360" y="4165599"/>
                </a:lnTo>
                <a:lnTo>
                  <a:pt x="10186036" y="4216399"/>
                </a:lnTo>
                <a:lnTo>
                  <a:pt x="10153513" y="4254499"/>
                </a:lnTo>
                <a:lnTo>
                  <a:pt x="10087879" y="4330699"/>
                </a:lnTo>
                <a:lnTo>
                  <a:pt x="9987999" y="4444999"/>
                </a:lnTo>
                <a:lnTo>
                  <a:pt x="9954336" y="4470399"/>
                </a:lnTo>
                <a:lnTo>
                  <a:pt x="9886471" y="4546599"/>
                </a:lnTo>
                <a:lnTo>
                  <a:pt x="9783372" y="4660899"/>
                </a:lnTo>
                <a:lnTo>
                  <a:pt x="9678775" y="4775199"/>
                </a:lnTo>
                <a:lnTo>
                  <a:pt x="9643589" y="4800599"/>
                </a:lnTo>
                <a:lnTo>
                  <a:pt x="9537112" y="4914899"/>
                </a:lnTo>
                <a:lnTo>
                  <a:pt x="9501322" y="4940299"/>
                </a:lnTo>
                <a:lnTo>
                  <a:pt x="9393099" y="5054599"/>
                </a:lnTo>
                <a:lnTo>
                  <a:pt x="9356749" y="5079999"/>
                </a:lnTo>
                <a:lnTo>
                  <a:pt x="9246912" y="5194299"/>
                </a:lnTo>
                <a:lnTo>
                  <a:pt x="9210046" y="5219699"/>
                </a:lnTo>
                <a:lnTo>
                  <a:pt x="9135952" y="5295899"/>
                </a:lnTo>
                <a:lnTo>
                  <a:pt x="9098729" y="5321299"/>
                </a:lnTo>
                <a:lnTo>
                  <a:pt x="9023945" y="5397499"/>
                </a:lnTo>
                <a:lnTo>
                  <a:pt x="8986390" y="5422899"/>
                </a:lnTo>
                <a:lnTo>
                  <a:pt x="8948729" y="5460999"/>
                </a:lnTo>
                <a:lnTo>
                  <a:pt x="8910966" y="5486399"/>
                </a:lnTo>
                <a:lnTo>
                  <a:pt x="8835143" y="5562599"/>
                </a:lnTo>
                <a:lnTo>
                  <a:pt x="8797089" y="5587999"/>
                </a:lnTo>
                <a:lnTo>
                  <a:pt x="8758943" y="5626099"/>
                </a:lnTo>
                <a:lnTo>
                  <a:pt x="8720709" y="5651499"/>
                </a:lnTo>
                <a:lnTo>
                  <a:pt x="8643986" y="5727699"/>
                </a:lnTo>
                <a:lnTo>
                  <a:pt x="8605503" y="5753099"/>
                </a:lnTo>
                <a:lnTo>
                  <a:pt x="8566942" y="5791199"/>
                </a:lnTo>
                <a:lnTo>
                  <a:pt x="8528307" y="5816599"/>
                </a:lnTo>
                <a:lnTo>
                  <a:pt x="8489599" y="5854699"/>
                </a:lnTo>
                <a:lnTo>
                  <a:pt x="8450822" y="5880099"/>
                </a:lnTo>
                <a:lnTo>
                  <a:pt x="8411979" y="5918199"/>
                </a:lnTo>
                <a:lnTo>
                  <a:pt x="8373073" y="5943599"/>
                </a:lnTo>
                <a:lnTo>
                  <a:pt x="8334105" y="5981699"/>
                </a:lnTo>
                <a:lnTo>
                  <a:pt x="8294709" y="6007099"/>
                </a:lnTo>
                <a:lnTo>
                  <a:pt x="8255259" y="6045199"/>
                </a:lnTo>
                <a:lnTo>
                  <a:pt x="8215756" y="6070599"/>
                </a:lnTo>
                <a:lnTo>
                  <a:pt x="8136590" y="6146799"/>
                </a:lnTo>
                <a:lnTo>
                  <a:pt x="8096929" y="6172199"/>
                </a:lnTo>
                <a:lnTo>
                  <a:pt x="8057215" y="6210299"/>
                </a:lnTo>
                <a:lnTo>
                  <a:pt x="8017449" y="6235699"/>
                </a:lnTo>
                <a:lnTo>
                  <a:pt x="7977632" y="6273799"/>
                </a:lnTo>
                <a:lnTo>
                  <a:pt x="7897844" y="6324599"/>
                </a:lnTo>
                <a:lnTo>
                  <a:pt x="7857874" y="6362699"/>
                </a:lnTo>
                <a:lnTo>
                  <a:pt x="7817853" y="6388099"/>
                </a:lnTo>
                <a:lnTo>
                  <a:pt x="7777783" y="6426199"/>
                </a:lnTo>
                <a:lnTo>
                  <a:pt x="7737662" y="6451599"/>
                </a:lnTo>
                <a:lnTo>
                  <a:pt x="7697492" y="6489699"/>
                </a:lnTo>
                <a:lnTo>
                  <a:pt x="7657273" y="6515099"/>
                </a:lnTo>
                <a:lnTo>
                  <a:pt x="7617005" y="6553199"/>
                </a:lnTo>
                <a:lnTo>
                  <a:pt x="7576688" y="6578599"/>
                </a:lnTo>
                <a:lnTo>
                  <a:pt x="7536323" y="6616699"/>
                </a:lnTo>
                <a:lnTo>
                  <a:pt x="7455449" y="6667499"/>
                </a:lnTo>
                <a:lnTo>
                  <a:pt x="7414941" y="6705599"/>
                </a:lnTo>
                <a:lnTo>
                  <a:pt x="7374385" y="6730999"/>
                </a:lnTo>
                <a:lnTo>
                  <a:pt x="7333783" y="6769099"/>
                </a:lnTo>
                <a:lnTo>
                  <a:pt x="7252439" y="6819899"/>
                </a:lnTo>
                <a:lnTo>
                  <a:pt x="7211698" y="6857999"/>
                </a:lnTo>
                <a:lnTo>
                  <a:pt x="7170911" y="6883399"/>
                </a:lnTo>
                <a:lnTo>
                  <a:pt x="7130079" y="6921499"/>
                </a:lnTo>
                <a:lnTo>
                  <a:pt x="7048280" y="6972299"/>
                </a:lnTo>
                <a:lnTo>
                  <a:pt x="7007314" y="7010399"/>
                </a:lnTo>
                <a:lnTo>
                  <a:pt x="6925249" y="7061199"/>
                </a:lnTo>
                <a:lnTo>
                  <a:pt x="6884151" y="7099299"/>
                </a:lnTo>
                <a:lnTo>
                  <a:pt x="6801826" y="7150099"/>
                </a:lnTo>
                <a:lnTo>
                  <a:pt x="6760599" y="7188199"/>
                </a:lnTo>
                <a:lnTo>
                  <a:pt x="6678018" y="7238999"/>
                </a:lnTo>
                <a:lnTo>
                  <a:pt x="6636665" y="7277099"/>
                </a:lnTo>
                <a:lnTo>
                  <a:pt x="6553834" y="7327899"/>
                </a:lnTo>
                <a:lnTo>
                  <a:pt x="6512357" y="7365999"/>
                </a:lnTo>
                <a:lnTo>
                  <a:pt x="6429281" y="7416799"/>
                </a:lnTo>
                <a:lnTo>
                  <a:pt x="6387684" y="7454899"/>
                </a:lnTo>
                <a:lnTo>
                  <a:pt x="6262653" y="7531099"/>
                </a:lnTo>
                <a:lnTo>
                  <a:pt x="6220898" y="7569199"/>
                </a:lnTo>
                <a:lnTo>
                  <a:pt x="6137272" y="7619999"/>
                </a:lnTo>
                <a:lnTo>
                  <a:pt x="6095402" y="7658099"/>
                </a:lnTo>
                <a:lnTo>
                  <a:pt x="5969568" y="7734299"/>
                </a:lnTo>
                <a:lnTo>
                  <a:pt x="5927549" y="7772399"/>
                </a:lnTo>
                <a:lnTo>
                  <a:pt x="5801276" y="7848599"/>
                </a:lnTo>
                <a:lnTo>
                  <a:pt x="5759113" y="7886699"/>
                </a:lnTo>
                <a:lnTo>
                  <a:pt x="5590112" y="7988299"/>
                </a:lnTo>
                <a:lnTo>
                  <a:pt x="5547775" y="8026399"/>
                </a:lnTo>
                <a:lnTo>
                  <a:pt x="5378095" y="8127999"/>
                </a:lnTo>
                <a:lnTo>
                  <a:pt x="5335592" y="8166099"/>
                </a:lnTo>
                <a:lnTo>
                  <a:pt x="5165263" y="8267699"/>
                </a:lnTo>
                <a:lnTo>
                  <a:pt x="5122601" y="8305799"/>
                </a:lnTo>
                <a:lnTo>
                  <a:pt x="4908839" y="8432799"/>
                </a:lnTo>
                <a:lnTo>
                  <a:pt x="4865998" y="8470899"/>
                </a:lnTo>
                <a:lnTo>
                  <a:pt x="4737299" y="8547099"/>
                </a:lnTo>
                <a:lnTo>
                  <a:pt x="4693248" y="8572499"/>
                </a:lnTo>
                <a:lnTo>
                  <a:pt x="4651065" y="8610599"/>
                </a:lnTo>
                <a:lnTo>
                  <a:pt x="5986563" y="8610599"/>
                </a:lnTo>
                <a:lnTo>
                  <a:pt x="6016408" y="8597899"/>
                </a:lnTo>
                <a:lnTo>
                  <a:pt x="6093832" y="8521699"/>
                </a:lnTo>
                <a:lnTo>
                  <a:pt x="6132498" y="8496299"/>
                </a:lnTo>
                <a:lnTo>
                  <a:pt x="6171131" y="8458199"/>
                </a:lnTo>
                <a:lnTo>
                  <a:pt x="6209733" y="8432799"/>
                </a:lnTo>
                <a:lnTo>
                  <a:pt x="6286838" y="8356599"/>
                </a:lnTo>
                <a:lnTo>
                  <a:pt x="6325342" y="8331199"/>
                </a:lnTo>
                <a:lnTo>
                  <a:pt x="6363812" y="8293099"/>
                </a:lnTo>
                <a:lnTo>
                  <a:pt x="6402249" y="8267699"/>
                </a:lnTo>
                <a:lnTo>
                  <a:pt x="6479022" y="8191499"/>
                </a:lnTo>
                <a:lnTo>
                  <a:pt x="6517357" y="8166099"/>
                </a:lnTo>
                <a:lnTo>
                  <a:pt x="6555657" y="8127999"/>
                </a:lnTo>
                <a:lnTo>
                  <a:pt x="6593922" y="8102599"/>
                </a:lnTo>
                <a:lnTo>
                  <a:pt x="6670347" y="8026399"/>
                </a:lnTo>
                <a:lnTo>
                  <a:pt x="6708506" y="8000999"/>
                </a:lnTo>
                <a:lnTo>
                  <a:pt x="6784716" y="7924799"/>
                </a:lnTo>
                <a:lnTo>
                  <a:pt x="6822766" y="7899399"/>
                </a:lnTo>
                <a:lnTo>
                  <a:pt x="6860779" y="7861299"/>
                </a:lnTo>
                <a:lnTo>
                  <a:pt x="6898755" y="7835899"/>
                </a:lnTo>
                <a:lnTo>
                  <a:pt x="6974594" y="7759699"/>
                </a:lnTo>
                <a:lnTo>
                  <a:pt x="7012457" y="7734299"/>
                </a:lnTo>
                <a:lnTo>
                  <a:pt x="7088067" y="7658099"/>
                </a:lnTo>
                <a:lnTo>
                  <a:pt x="7125814" y="7632699"/>
                </a:lnTo>
                <a:lnTo>
                  <a:pt x="7201190" y="7556499"/>
                </a:lnTo>
                <a:lnTo>
                  <a:pt x="7238819" y="7531099"/>
                </a:lnTo>
                <a:lnTo>
                  <a:pt x="7313955" y="7454899"/>
                </a:lnTo>
                <a:lnTo>
                  <a:pt x="7351463" y="7429499"/>
                </a:lnTo>
                <a:lnTo>
                  <a:pt x="7426355" y="7353299"/>
                </a:lnTo>
                <a:lnTo>
                  <a:pt x="7463739" y="7327899"/>
                </a:lnTo>
                <a:lnTo>
                  <a:pt x="7575640" y="7213599"/>
                </a:lnTo>
                <a:lnTo>
                  <a:pt x="7612855" y="7188199"/>
                </a:lnTo>
                <a:lnTo>
                  <a:pt x="7687157" y="7111999"/>
                </a:lnTo>
                <a:lnTo>
                  <a:pt x="7724243" y="7086599"/>
                </a:lnTo>
                <a:lnTo>
                  <a:pt x="7835237" y="6972299"/>
                </a:lnTo>
                <a:lnTo>
                  <a:pt x="7872146" y="6946899"/>
                </a:lnTo>
                <a:lnTo>
                  <a:pt x="7982603" y="6832599"/>
                </a:lnTo>
                <a:lnTo>
                  <a:pt x="8019331" y="6807199"/>
                </a:lnTo>
                <a:lnTo>
                  <a:pt x="8129238" y="6692899"/>
                </a:lnTo>
                <a:lnTo>
                  <a:pt x="8165780" y="6667499"/>
                </a:lnTo>
                <a:lnTo>
                  <a:pt x="8275123" y="6553199"/>
                </a:lnTo>
                <a:lnTo>
                  <a:pt x="8311475" y="6527799"/>
                </a:lnTo>
                <a:lnTo>
                  <a:pt x="8456396" y="6375399"/>
                </a:lnTo>
                <a:lnTo>
                  <a:pt x="8492503" y="6349999"/>
                </a:lnTo>
                <a:lnTo>
                  <a:pt x="8672289" y="6159499"/>
                </a:lnTo>
                <a:lnTo>
                  <a:pt x="8708094" y="6134099"/>
                </a:lnTo>
                <a:lnTo>
                  <a:pt x="8886340" y="5943599"/>
                </a:lnTo>
                <a:lnTo>
                  <a:pt x="8921832" y="5918199"/>
                </a:lnTo>
                <a:lnTo>
                  <a:pt x="9168771" y="5651499"/>
                </a:lnTo>
                <a:lnTo>
                  <a:pt x="9203830" y="5626099"/>
                </a:lnTo>
                <a:lnTo>
                  <a:pt x="9551320" y="5245099"/>
                </a:lnTo>
                <a:lnTo>
                  <a:pt x="9688103" y="5092699"/>
                </a:lnTo>
                <a:lnTo>
                  <a:pt x="9722129" y="5067299"/>
                </a:lnTo>
                <a:lnTo>
                  <a:pt x="9958525" y="4800599"/>
                </a:lnTo>
                <a:lnTo>
                  <a:pt x="10124788" y="4610099"/>
                </a:lnTo>
                <a:lnTo>
                  <a:pt x="10255746" y="4457699"/>
                </a:lnTo>
                <a:lnTo>
                  <a:pt x="10352550" y="4343399"/>
                </a:lnTo>
                <a:lnTo>
                  <a:pt x="10416336" y="4267199"/>
                </a:lnTo>
                <a:lnTo>
                  <a:pt x="10447987" y="4216399"/>
                </a:lnTo>
                <a:lnTo>
                  <a:pt x="10510783" y="4140199"/>
                </a:lnTo>
                <a:lnTo>
                  <a:pt x="10572867" y="4063999"/>
                </a:lnTo>
                <a:lnTo>
                  <a:pt x="10634199" y="3987799"/>
                </a:lnTo>
                <a:lnTo>
                  <a:pt x="10694736" y="3911599"/>
                </a:lnTo>
                <a:lnTo>
                  <a:pt x="10724694" y="3860799"/>
                </a:lnTo>
                <a:lnTo>
                  <a:pt x="10783963" y="3784599"/>
                </a:lnTo>
                <a:lnTo>
                  <a:pt x="10813263" y="3746499"/>
                </a:lnTo>
                <a:lnTo>
                  <a:pt x="10842333" y="3708399"/>
                </a:lnTo>
                <a:lnTo>
                  <a:pt x="10871169" y="3657599"/>
                </a:lnTo>
                <a:lnTo>
                  <a:pt x="10899765" y="3619499"/>
                </a:lnTo>
                <a:lnTo>
                  <a:pt x="10928116" y="3581399"/>
                </a:lnTo>
                <a:lnTo>
                  <a:pt x="10956216" y="3543299"/>
                </a:lnTo>
                <a:lnTo>
                  <a:pt x="10984061" y="3492499"/>
                </a:lnTo>
                <a:lnTo>
                  <a:pt x="11011645" y="3454399"/>
                </a:lnTo>
                <a:lnTo>
                  <a:pt x="11038963" y="3416299"/>
                </a:lnTo>
                <a:lnTo>
                  <a:pt x="11066011" y="3378199"/>
                </a:lnTo>
                <a:lnTo>
                  <a:pt x="11092782" y="3327399"/>
                </a:lnTo>
                <a:lnTo>
                  <a:pt x="11119272" y="3289299"/>
                </a:lnTo>
                <a:lnTo>
                  <a:pt x="11145475" y="3251199"/>
                </a:lnTo>
                <a:lnTo>
                  <a:pt x="11171386" y="3200399"/>
                </a:lnTo>
                <a:lnTo>
                  <a:pt x="11197001" y="3162299"/>
                </a:lnTo>
                <a:lnTo>
                  <a:pt x="11222313" y="3111499"/>
                </a:lnTo>
                <a:lnTo>
                  <a:pt x="11247318" y="3073399"/>
                </a:lnTo>
                <a:lnTo>
                  <a:pt x="11272011" y="3035299"/>
                </a:lnTo>
                <a:lnTo>
                  <a:pt x="11296386" y="2984499"/>
                </a:lnTo>
                <a:lnTo>
                  <a:pt x="11320439" y="2946399"/>
                </a:lnTo>
                <a:lnTo>
                  <a:pt x="11344163" y="2895599"/>
                </a:lnTo>
                <a:lnTo>
                  <a:pt x="11367554" y="2857499"/>
                </a:lnTo>
                <a:lnTo>
                  <a:pt x="11390607" y="2806699"/>
                </a:lnTo>
                <a:lnTo>
                  <a:pt x="11413317" y="2768599"/>
                </a:lnTo>
                <a:lnTo>
                  <a:pt x="11435677" y="2717799"/>
                </a:lnTo>
                <a:lnTo>
                  <a:pt x="11457684" y="2666999"/>
                </a:lnTo>
                <a:lnTo>
                  <a:pt x="11479332" y="2628899"/>
                </a:lnTo>
                <a:lnTo>
                  <a:pt x="11500616" y="2578099"/>
                </a:lnTo>
                <a:lnTo>
                  <a:pt x="11521530" y="2539999"/>
                </a:lnTo>
                <a:lnTo>
                  <a:pt x="11542070" y="2489199"/>
                </a:lnTo>
                <a:lnTo>
                  <a:pt x="11562229" y="2438399"/>
                </a:lnTo>
                <a:lnTo>
                  <a:pt x="11582004" y="2400299"/>
                </a:lnTo>
                <a:lnTo>
                  <a:pt x="11601389" y="2349499"/>
                </a:lnTo>
                <a:lnTo>
                  <a:pt x="11620379" y="2298699"/>
                </a:lnTo>
                <a:lnTo>
                  <a:pt x="11638968" y="2247899"/>
                </a:lnTo>
                <a:lnTo>
                  <a:pt x="11657152" y="2209799"/>
                </a:lnTo>
                <a:lnTo>
                  <a:pt x="11674925" y="2158999"/>
                </a:lnTo>
                <a:lnTo>
                  <a:pt x="11692281" y="2108199"/>
                </a:lnTo>
                <a:lnTo>
                  <a:pt x="11709217" y="2057399"/>
                </a:lnTo>
                <a:lnTo>
                  <a:pt x="11725726" y="2006599"/>
                </a:lnTo>
                <a:lnTo>
                  <a:pt x="11741804" y="1968499"/>
                </a:lnTo>
                <a:lnTo>
                  <a:pt x="11757445" y="1917699"/>
                </a:lnTo>
                <a:lnTo>
                  <a:pt x="11772615" y="1866899"/>
                </a:lnTo>
                <a:lnTo>
                  <a:pt x="11772615" y="1219199"/>
                </a:lnTo>
                <a:close/>
              </a:path>
              <a:path w="11772900" h="8610600">
                <a:moveTo>
                  <a:pt x="9640527" y="0"/>
                </a:moveTo>
                <a:lnTo>
                  <a:pt x="8052786" y="0"/>
                </a:lnTo>
                <a:lnTo>
                  <a:pt x="8004369" y="25399"/>
                </a:lnTo>
                <a:lnTo>
                  <a:pt x="7955322" y="38099"/>
                </a:lnTo>
                <a:lnTo>
                  <a:pt x="7855840" y="38099"/>
                </a:lnTo>
                <a:lnTo>
                  <a:pt x="7805656" y="50799"/>
                </a:lnTo>
                <a:lnTo>
                  <a:pt x="7554322" y="50799"/>
                </a:lnTo>
                <a:lnTo>
                  <a:pt x="7250907" y="88899"/>
                </a:lnTo>
                <a:lnTo>
                  <a:pt x="7048646" y="101599"/>
                </a:lnTo>
                <a:lnTo>
                  <a:pt x="6896962" y="126999"/>
                </a:lnTo>
                <a:lnTo>
                  <a:pt x="6745290" y="139699"/>
                </a:lnTo>
                <a:lnTo>
                  <a:pt x="6543084" y="165099"/>
                </a:lnTo>
                <a:lnTo>
                  <a:pt x="6441992" y="165099"/>
                </a:lnTo>
                <a:lnTo>
                  <a:pt x="5835632" y="241299"/>
                </a:lnTo>
                <a:lnTo>
                  <a:pt x="5734609" y="241299"/>
                </a:lnTo>
                <a:lnTo>
                  <a:pt x="5633599" y="253999"/>
                </a:lnTo>
                <a:lnTo>
                  <a:pt x="5583098" y="266699"/>
                </a:lnTo>
                <a:lnTo>
                  <a:pt x="5532601" y="266699"/>
                </a:lnTo>
                <a:lnTo>
                  <a:pt x="5482108" y="279399"/>
                </a:lnTo>
                <a:lnTo>
                  <a:pt x="5431617" y="279399"/>
                </a:lnTo>
                <a:lnTo>
                  <a:pt x="5381130" y="292099"/>
                </a:lnTo>
                <a:lnTo>
                  <a:pt x="5280168" y="292099"/>
                </a:lnTo>
                <a:lnTo>
                  <a:pt x="5229692" y="304799"/>
                </a:lnTo>
                <a:lnTo>
                  <a:pt x="5179220" y="304799"/>
                </a:lnTo>
                <a:lnTo>
                  <a:pt x="5128752" y="317499"/>
                </a:lnTo>
                <a:lnTo>
                  <a:pt x="5078287" y="317499"/>
                </a:lnTo>
                <a:lnTo>
                  <a:pt x="5027827" y="330199"/>
                </a:lnTo>
                <a:lnTo>
                  <a:pt x="4977371" y="330199"/>
                </a:lnTo>
                <a:lnTo>
                  <a:pt x="4926919" y="342899"/>
                </a:lnTo>
                <a:lnTo>
                  <a:pt x="4876471" y="342899"/>
                </a:lnTo>
                <a:lnTo>
                  <a:pt x="4826028" y="355599"/>
                </a:lnTo>
                <a:lnTo>
                  <a:pt x="4775589" y="355599"/>
                </a:lnTo>
                <a:lnTo>
                  <a:pt x="4725155" y="368299"/>
                </a:lnTo>
                <a:lnTo>
                  <a:pt x="4674725" y="368299"/>
                </a:lnTo>
                <a:lnTo>
                  <a:pt x="4624299" y="380999"/>
                </a:lnTo>
                <a:lnTo>
                  <a:pt x="4573879" y="380999"/>
                </a:lnTo>
                <a:lnTo>
                  <a:pt x="4523463" y="393699"/>
                </a:lnTo>
                <a:lnTo>
                  <a:pt x="4473052" y="393699"/>
                </a:lnTo>
                <a:lnTo>
                  <a:pt x="4422646" y="406399"/>
                </a:lnTo>
                <a:lnTo>
                  <a:pt x="4372244" y="406399"/>
                </a:lnTo>
                <a:lnTo>
                  <a:pt x="4321848" y="419099"/>
                </a:lnTo>
                <a:lnTo>
                  <a:pt x="4271457" y="419099"/>
                </a:lnTo>
                <a:lnTo>
                  <a:pt x="4221072" y="431799"/>
                </a:lnTo>
                <a:lnTo>
                  <a:pt x="4170691" y="431799"/>
                </a:lnTo>
                <a:lnTo>
                  <a:pt x="4120316" y="444499"/>
                </a:lnTo>
                <a:lnTo>
                  <a:pt x="4069946" y="444499"/>
                </a:lnTo>
                <a:lnTo>
                  <a:pt x="4019582" y="457199"/>
                </a:lnTo>
                <a:lnTo>
                  <a:pt x="3969223" y="457199"/>
                </a:lnTo>
                <a:lnTo>
                  <a:pt x="3918870" y="469899"/>
                </a:lnTo>
                <a:lnTo>
                  <a:pt x="3868523" y="469899"/>
                </a:lnTo>
                <a:lnTo>
                  <a:pt x="3767846" y="495299"/>
                </a:lnTo>
                <a:lnTo>
                  <a:pt x="3717516" y="495299"/>
                </a:lnTo>
                <a:lnTo>
                  <a:pt x="3667193" y="507999"/>
                </a:lnTo>
                <a:lnTo>
                  <a:pt x="3616875" y="507999"/>
                </a:lnTo>
                <a:lnTo>
                  <a:pt x="3566564" y="520699"/>
                </a:lnTo>
                <a:lnTo>
                  <a:pt x="3516259" y="520699"/>
                </a:lnTo>
                <a:lnTo>
                  <a:pt x="3465960" y="533399"/>
                </a:lnTo>
                <a:lnTo>
                  <a:pt x="3415667" y="533399"/>
                </a:lnTo>
                <a:lnTo>
                  <a:pt x="3315102" y="558799"/>
                </a:lnTo>
                <a:lnTo>
                  <a:pt x="3264829" y="558799"/>
                </a:lnTo>
                <a:lnTo>
                  <a:pt x="3214563" y="571499"/>
                </a:lnTo>
                <a:lnTo>
                  <a:pt x="3164303" y="571499"/>
                </a:lnTo>
                <a:lnTo>
                  <a:pt x="3063805" y="596899"/>
                </a:lnTo>
                <a:lnTo>
                  <a:pt x="3013566" y="596899"/>
                </a:lnTo>
                <a:lnTo>
                  <a:pt x="2963334" y="609599"/>
                </a:lnTo>
                <a:lnTo>
                  <a:pt x="2913110" y="609599"/>
                </a:lnTo>
                <a:lnTo>
                  <a:pt x="2812682" y="634999"/>
                </a:lnTo>
                <a:lnTo>
                  <a:pt x="2762480" y="634999"/>
                </a:lnTo>
                <a:lnTo>
                  <a:pt x="2662096" y="660399"/>
                </a:lnTo>
                <a:lnTo>
                  <a:pt x="2611916" y="660399"/>
                </a:lnTo>
                <a:lnTo>
                  <a:pt x="2511578" y="685799"/>
                </a:lnTo>
                <a:lnTo>
                  <a:pt x="2461421" y="685799"/>
                </a:lnTo>
                <a:lnTo>
                  <a:pt x="2361131" y="711199"/>
                </a:lnTo>
                <a:lnTo>
                  <a:pt x="2310997" y="711199"/>
                </a:lnTo>
                <a:lnTo>
                  <a:pt x="2210755" y="736599"/>
                </a:lnTo>
                <a:lnTo>
                  <a:pt x="2161479" y="736599"/>
                </a:lnTo>
                <a:lnTo>
                  <a:pt x="2062954" y="761999"/>
                </a:lnTo>
                <a:lnTo>
                  <a:pt x="2013713" y="761999"/>
                </a:lnTo>
                <a:lnTo>
                  <a:pt x="1915293" y="787399"/>
                </a:lnTo>
                <a:lnTo>
                  <a:pt x="1866123" y="787399"/>
                </a:lnTo>
                <a:lnTo>
                  <a:pt x="1718821" y="825499"/>
                </a:lnTo>
                <a:lnTo>
                  <a:pt x="1669803" y="825499"/>
                </a:lnTo>
                <a:lnTo>
                  <a:pt x="1425521" y="888999"/>
                </a:lnTo>
                <a:lnTo>
                  <a:pt x="1376855" y="888999"/>
                </a:lnTo>
                <a:lnTo>
                  <a:pt x="942631" y="1003299"/>
                </a:lnTo>
                <a:lnTo>
                  <a:pt x="894878" y="1028699"/>
                </a:lnTo>
                <a:lnTo>
                  <a:pt x="705047" y="1079499"/>
                </a:lnTo>
                <a:lnTo>
                  <a:pt x="657905" y="1104899"/>
                </a:lnTo>
                <a:lnTo>
                  <a:pt x="564027" y="1130299"/>
                </a:lnTo>
                <a:lnTo>
                  <a:pt x="517300" y="1155699"/>
                </a:lnTo>
                <a:lnTo>
                  <a:pt x="470720" y="1168399"/>
                </a:lnTo>
                <a:lnTo>
                  <a:pt x="424291" y="1193799"/>
                </a:lnTo>
                <a:lnTo>
                  <a:pt x="378016" y="1206499"/>
                </a:lnTo>
                <a:lnTo>
                  <a:pt x="331900" y="1231899"/>
                </a:lnTo>
                <a:lnTo>
                  <a:pt x="290665" y="1257299"/>
                </a:lnTo>
                <a:lnTo>
                  <a:pt x="248552" y="1269999"/>
                </a:lnTo>
                <a:lnTo>
                  <a:pt x="206591" y="1295399"/>
                </a:lnTo>
                <a:lnTo>
                  <a:pt x="165813" y="1308099"/>
                </a:lnTo>
                <a:lnTo>
                  <a:pt x="127247" y="1333499"/>
                </a:lnTo>
                <a:lnTo>
                  <a:pt x="91924" y="1358899"/>
                </a:lnTo>
                <a:lnTo>
                  <a:pt x="60873" y="1396999"/>
                </a:lnTo>
                <a:lnTo>
                  <a:pt x="35125" y="1435099"/>
                </a:lnTo>
                <a:lnTo>
                  <a:pt x="15710" y="1473199"/>
                </a:lnTo>
                <a:lnTo>
                  <a:pt x="3658" y="1511299"/>
                </a:lnTo>
                <a:lnTo>
                  <a:pt x="0" y="1562099"/>
                </a:lnTo>
                <a:lnTo>
                  <a:pt x="5645" y="1612899"/>
                </a:lnTo>
                <a:lnTo>
                  <a:pt x="20052" y="1663699"/>
                </a:lnTo>
                <a:lnTo>
                  <a:pt x="42047" y="1701799"/>
                </a:lnTo>
                <a:lnTo>
                  <a:pt x="70453" y="1739899"/>
                </a:lnTo>
                <a:lnTo>
                  <a:pt x="104094" y="1765299"/>
                </a:lnTo>
                <a:lnTo>
                  <a:pt x="141796" y="1803399"/>
                </a:lnTo>
                <a:lnTo>
                  <a:pt x="182381" y="1828799"/>
                </a:lnTo>
                <a:lnTo>
                  <a:pt x="267504" y="1879599"/>
                </a:lnTo>
                <a:lnTo>
                  <a:pt x="309689" y="1892299"/>
                </a:lnTo>
                <a:lnTo>
                  <a:pt x="354046" y="1917699"/>
                </a:lnTo>
                <a:lnTo>
                  <a:pt x="489621" y="1993899"/>
                </a:lnTo>
                <a:lnTo>
                  <a:pt x="535557" y="2006599"/>
                </a:lnTo>
                <a:lnTo>
                  <a:pt x="581818" y="2031999"/>
                </a:lnTo>
                <a:lnTo>
                  <a:pt x="675209" y="2057399"/>
                </a:lnTo>
                <a:lnTo>
                  <a:pt x="722283" y="2082799"/>
                </a:lnTo>
                <a:lnTo>
                  <a:pt x="817051" y="2108199"/>
                </a:lnTo>
                <a:lnTo>
                  <a:pt x="864690" y="2133599"/>
                </a:lnTo>
                <a:lnTo>
                  <a:pt x="1152358" y="2209799"/>
                </a:lnTo>
                <a:lnTo>
                  <a:pt x="1200352" y="2235199"/>
                </a:lnTo>
                <a:lnTo>
                  <a:pt x="2525749" y="2578099"/>
                </a:lnTo>
                <a:lnTo>
                  <a:pt x="2723247" y="2616199"/>
                </a:lnTo>
                <a:lnTo>
                  <a:pt x="3117912" y="2717799"/>
                </a:lnTo>
                <a:lnTo>
                  <a:pt x="3167176" y="2717799"/>
                </a:lnTo>
                <a:lnTo>
                  <a:pt x="3756083" y="2870199"/>
                </a:lnTo>
                <a:lnTo>
                  <a:pt x="3804911" y="2895599"/>
                </a:lnTo>
                <a:lnTo>
                  <a:pt x="4189671" y="2997199"/>
                </a:lnTo>
                <a:lnTo>
                  <a:pt x="4237332" y="3022599"/>
                </a:lnTo>
                <a:lnTo>
                  <a:pt x="4379764" y="3060699"/>
                </a:lnTo>
                <a:lnTo>
                  <a:pt x="4427028" y="3086099"/>
                </a:lnTo>
                <a:lnTo>
                  <a:pt x="4568045" y="3124199"/>
                </a:lnTo>
                <a:lnTo>
                  <a:pt x="4614763" y="3149599"/>
                </a:lnTo>
                <a:lnTo>
                  <a:pt x="4707711" y="3174999"/>
                </a:lnTo>
                <a:lnTo>
                  <a:pt x="4753923" y="3200399"/>
                </a:lnTo>
                <a:lnTo>
                  <a:pt x="4799948" y="3213099"/>
                </a:lnTo>
                <a:lnTo>
                  <a:pt x="4845777" y="3238499"/>
                </a:lnTo>
                <a:lnTo>
                  <a:pt x="4891400" y="3251199"/>
                </a:lnTo>
                <a:lnTo>
                  <a:pt x="4981993" y="3301999"/>
                </a:lnTo>
                <a:lnTo>
                  <a:pt x="5026944" y="3314699"/>
                </a:lnTo>
                <a:lnTo>
                  <a:pt x="5116110" y="3365499"/>
                </a:lnTo>
                <a:lnTo>
                  <a:pt x="5160307" y="3378199"/>
                </a:lnTo>
                <a:lnTo>
                  <a:pt x="5334300" y="3479799"/>
                </a:lnTo>
                <a:lnTo>
                  <a:pt x="5503382" y="3581399"/>
                </a:lnTo>
                <a:lnTo>
                  <a:pt x="5544816" y="3619499"/>
                </a:lnTo>
                <a:lnTo>
                  <a:pt x="5626616" y="3670299"/>
                </a:lnTo>
                <a:lnTo>
                  <a:pt x="5666963" y="3708399"/>
                </a:lnTo>
                <a:lnTo>
                  <a:pt x="5706930" y="3733799"/>
                </a:lnTo>
                <a:lnTo>
                  <a:pt x="5747244" y="3771899"/>
                </a:lnTo>
                <a:lnTo>
                  <a:pt x="5786030" y="3809999"/>
                </a:lnTo>
                <a:lnTo>
                  <a:pt x="5823281" y="3835399"/>
                </a:lnTo>
                <a:lnTo>
                  <a:pt x="5858990" y="3873499"/>
                </a:lnTo>
                <a:lnTo>
                  <a:pt x="5893150" y="3911599"/>
                </a:lnTo>
                <a:lnTo>
                  <a:pt x="5925754" y="3949699"/>
                </a:lnTo>
                <a:lnTo>
                  <a:pt x="5956797" y="3987799"/>
                </a:lnTo>
                <a:lnTo>
                  <a:pt x="5986271" y="4025899"/>
                </a:lnTo>
                <a:lnTo>
                  <a:pt x="6014170" y="4063999"/>
                </a:lnTo>
                <a:lnTo>
                  <a:pt x="6040487" y="4102099"/>
                </a:lnTo>
                <a:lnTo>
                  <a:pt x="6065215" y="4152899"/>
                </a:lnTo>
                <a:lnTo>
                  <a:pt x="6088347" y="4190999"/>
                </a:lnTo>
                <a:lnTo>
                  <a:pt x="6109878" y="4229099"/>
                </a:lnTo>
                <a:lnTo>
                  <a:pt x="6129799" y="4279899"/>
                </a:lnTo>
                <a:lnTo>
                  <a:pt x="6148105" y="4317999"/>
                </a:lnTo>
                <a:lnTo>
                  <a:pt x="6164789" y="4368799"/>
                </a:lnTo>
                <a:lnTo>
                  <a:pt x="6179844" y="4419599"/>
                </a:lnTo>
                <a:lnTo>
                  <a:pt x="6193264" y="4457699"/>
                </a:lnTo>
                <a:lnTo>
                  <a:pt x="6205041" y="4508499"/>
                </a:lnTo>
                <a:lnTo>
                  <a:pt x="6215170" y="4559299"/>
                </a:lnTo>
                <a:lnTo>
                  <a:pt x="6223642" y="4610099"/>
                </a:lnTo>
                <a:lnTo>
                  <a:pt x="6230453" y="4660899"/>
                </a:lnTo>
                <a:lnTo>
                  <a:pt x="6235594" y="4711699"/>
                </a:lnTo>
                <a:lnTo>
                  <a:pt x="6239060" y="4762499"/>
                </a:lnTo>
                <a:lnTo>
                  <a:pt x="6240844" y="4813299"/>
                </a:lnTo>
                <a:lnTo>
                  <a:pt x="6241131" y="4864099"/>
                </a:lnTo>
                <a:lnTo>
                  <a:pt x="6240195" y="4914899"/>
                </a:lnTo>
                <a:lnTo>
                  <a:pt x="6238070" y="4965699"/>
                </a:lnTo>
                <a:lnTo>
                  <a:pt x="6234793" y="5016499"/>
                </a:lnTo>
                <a:lnTo>
                  <a:pt x="6230396" y="5067299"/>
                </a:lnTo>
                <a:lnTo>
                  <a:pt x="6224915" y="5118099"/>
                </a:lnTo>
                <a:lnTo>
                  <a:pt x="6218384" y="5168899"/>
                </a:lnTo>
                <a:lnTo>
                  <a:pt x="6210838" y="5219699"/>
                </a:lnTo>
                <a:lnTo>
                  <a:pt x="6202311" y="5270499"/>
                </a:lnTo>
                <a:lnTo>
                  <a:pt x="6192838" y="5321299"/>
                </a:lnTo>
                <a:lnTo>
                  <a:pt x="6182454" y="5372099"/>
                </a:lnTo>
                <a:lnTo>
                  <a:pt x="6171194" y="5410199"/>
                </a:lnTo>
                <a:lnTo>
                  <a:pt x="6159091" y="5460999"/>
                </a:lnTo>
                <a:lnTo>
                  <a:pt x="6146180" y="5511799"/>
                </a:lnTo>
                <a:lnTo>
                  <a:pt x="6132496" y="5562599"/>
                </a:lnTo>
                <a:lnTo>
                  <a:pt x="6118075" y="5600699"/>
                </a:lnTo>
                <a:lnTo>
                  <a:pt x="6102949" y="5651499"/>
                </a:lnTo>
                <a:lnTo>
                  <a:pt x="6087154" y="5702299"/>
                </a:lnTo>
                <a:lnTo>
                  <a:pt x="6070725" y="5740399"/>
                </a:lnTo>
                <a:lnTo>
                  <a:pt x="6053695" y="5791199"/>
                </a:lnTo>
                <a:lnTo>
                  <a:pt x="6036101" y="5841999"/>
                </a:lnTo>
                <a:lnTo>
                  <a:pt x="6017975" y="5880099"/>
                </a:lnTo>
                <a:lnTo>
                  <a:pt x="5999354" y="5930899"/>
                </a:lnTo>
                <a:lnTo>
                  <a:pt x="5980270" y="5981699"/>
                </a:lnTo>
                <a:lnTo>
                  <a:pt x="5960760" y="6019799"/>
                </a:lnTo>
                <a:lnTo>
                  <a:pt x="5940858" y="6070599"/>
                </a:lnTo>
                <a:lnTo>
                  <a:pt x="5920598" y="6108699"/>
                </a:lnTo>
                <a:lnTo>
                  <a:pt x="5900015" y="6159499"/>
                </a:lnTo>
                <a:lnTo>
                  <a:pt x="5879143" y="6197599"/>
                </a:lnTo>
                <a:lnTo>
                  <a:pt x="5858017" y="6248399"/>
                </a:lnTo>
                <a:lnTo>
                  <a:pt x="5836672" y="6299199"/>
                </a:lnTo>
                <a:lnTo>
                  <a:pt x="5815142" y="6337299"/>
                </a:lnTo>
                <a:lnTo>
                  <a:pt x="5793462" y="6388099"/>
                </a:lnTo>
                <a:lnTo>
                  <a:pt x="5771667" y="6426199"/>
                </a:lnTo>
                <a:lnTo>
                  <a:pt x="5749790" y="6476999"/>
                </a:lnTo>
                <a:lnTo>
                  <a:pt x="5728133" y="6515099"/>
                </a:lnTo>
                <a:lnTo>
                  <a:pt x="5706377" y="6565899"/>
                </a:lnTo>
                <a:lnTo>
                  <a:pt x="5684542" y="6603999"/>
                </a:lnTo>
                <a:lnTo>
                  <a:pt x="5662653" y="6654799"/>
                </a:lnTo>
                <a:lnTo>
                  <a:pt x="5596877" y="6781799"/>
                </a:lnTo>
                <a:lnTo>
                  <a:pt x="5574991" y="6832599"/>
                </a:lnTo>
                <a:lnTo>
                  <a:pt x="5632146" y="6857999"/>
                </a:lnTo>
                <a:lnTo>
                  <a:pt x="5659281" y="6819899"/>
                </a:lnTo>
                <a:lnTo>
                  <a:pt x="5686632" y="6769099"/>
                </a:lnTo>
                <a:lnTo>
                  <a:pt x="5741872" y="6692899"/>
                </a:lnTo>
                <a:lnTo>
                  <a:pt x="5769712" y="6642099"/>
                </a:lnTo>
                <a:lnTo>
                  <a:pt x="5853796" y="6527799"/>
                </a:lnTo>
                <a:lnTo>
                  <a:pt x="5938191" y="6400799"/>
                </a:lnTo>
                <a:lnTo>
                  <a:pt x="5966272" y="6362699"/>
                </a:lnTo>
                <a:lnTo>
                  <a:pt x="5994284" y="6311899"/>
                </a:lnTo>
                <a:lnTo>
                  <a:pt x="6050001" y="6235699"/>
                </a:lnTo>
                <a:lnTo>
                  <a:pt x="6077654" y="6197599"/>
                </a:lnTo>
                <a:lnTo>
                  <a:pt x="6105136" y="6146799"/>
                </a:lnTo>
                <a:lnTo>
                  <a:pt x="6132421" y="6108699"/>
                </a:lnTo>
                <a:lnTo>
                  <a:pt x="6159483" y="6070599"/>
                </a:lnTo>
                <a:lnTo>
                  <a:pt x="6186296" y="6019799"/>
                </a:lnTo>
                <a:lnTo>
                  <a:pt x="6212836" y="5981699"/>
                </a:lnTo>
                <a:lnTo>
                  <a:pt x="6239076" y="5943599"/>
                </a:lnTo>
                <a:lnTo>
                  <a:pt x="6264991" y="5892799"/>
                </a:lnTo>
                <a:lnTo>
                  <a:pt x="6290554" y="5854699"/>
                </a:lnTo>
                <a:lnTo>
                  <a:pt x="6315740" y="5816599"/>
                </a:lnTo>
                <a:lnTo>
                  <a:pt x="6340524" y="5765799"/>
                </a:lnTo>
                <a:lnTo>
                  <a:pt x="6364879" y="5727699"/>
                </a:lnTo>
                <a:lnTo>
                  <a:pt x="6388780" y="5676899"/>
                </a:lnTo>
                <a:lnTo>
                  <a:pt x="6412202" y="5638799"/>
                </a:lnTo>
                <a:lnTo>
                  <a:pt x="6435118" y="5587999"/>
                </a:lnTo>
                <a:lnTo>
                  <a:pt x="6457503" y="5549899"/>
                </a:lnTo>
                <a:lnTo>
                  <a:pt x="6479330" y="5499099"/>
                </a:lnTo>
                <a:lnTo>
                  <a:pt x="6500576" y="5460999"/>
                </a:lnTo>
                <a:lnTo>
                  <a:pt x="6521213" y="5410199"/>
                </a:lnTo>
                <a:lnTo>
                  <a:pt x="6541215" y="5372099"/>
                </a:lnTo>
                <a:lnTo>
                  <a:pt x="6560558" y="5321299"/>
                </a:lnTo>
                <a:lnTo>
                  <a:pt x="6579216" y="5270499"/>
                </a:lnTo>
                <a:lnTo>
                  <a:pt x="6597162" y="5219699"/>
                </a:lnTo>
                <a:lnTo>
                  <a:pt x="6614372" y="5181599"/>
                </a:lnTo>
                <a:lnTo>
                  <a:pt x="6630819" y="5130799"/>
                </a:lnTo>
                <a:lnTo>
                  <a:pt x="6646477" y="5079999"/>
                </a:lnTo>
                <a:lnTo>
                  <a:pt x="6662243" y="5029199"/>
                </a:lnTo>
                <a:lnTo>
                  <a:pt x="6676242" y="4978399"/>
                </a:lnTo>
                <a:lnTo>
                  <a:pt x="6688477" y="4927599"/>
                </a:lnTo>
                <a:lnTo>
                  <a:pt x="6698945" y="4876799"/>
                </a:lnTo>
                <a:lnTo>
                  <a:pt x="6707647" y="4825999"/>
                </a:lnTo>
                <a:lnTo>
                  <a:pt x="6714583" y="4775199"/>
                </a:lnTo>
                <a:lnTo>
                  <a:pt x="6719753" y="4724399"/>
                </a:lnTo>
                <a:lnTo>
                  <a:pt x="6723157" y="4686299"/>
                </a:lnTo>
                <a:lnTo>
                  <a:pt x="6724794" y="4635499"/>
                </a:lnTo>
                <a:lnTo>
                  <a:pt x="6724666" y="4584699"/>
                </a:lnTo>
                <a:lnTo>
                  <a:pt x="6722770" y="4546599"/>
                </a:lnTo>
                <a:lnTo>
                  <a:pt x="6719108" y="4495799"/>
                </a:lnTo>
                <a:lnTo>
                  <a:pt x="6713679" y="4457699"/>
                </a:lnTo>
                <a:lnTo>
                  <a:pt x="6706483" y="4406899"/>
                </a:lnTo>
                <a:lnTo>
                  <a:pt x="6697521" y="4368799"/>
                </a:lnTo>
                <a:lnTo>
                  <a:pt x="6686791" y="4330699"/>
                </a:lnTo>
                <a:lnTo>
                  <a:pt x="6674294" y="4279899"/>
                </a:lnTo>
                <a:lnTo>
                  <a:pt x="6660030" y="4241799"/>
                </a:lnTo>
                <a:lnTo>
                  <a:pt x="6643999" y="4203699"/>
                </a:lnTo>
                <a:lnTo>
                  <a:pt x="6626200" y="4165599"/>
                </a:lnTo>
                <a:lnTo>
                  <a:pt x="6606633" y="4127499"/>
                </a:lnTo>
                <a:lnTo>
                  <a:pt x="6585299" y="4076699"/>
                </a:lnTo>
                <a:lnTo>
                  <a:pt x="6562198" y="4038599"/>
                </a:lnTo>
                <a:lnTo>
                  <a:pt x="6537328" y="4000499"/>
                </a:lnTo>
                <a:lnTo>
                  <a:pt x="6510691" y="3962399"/>
                </a:lnTo>
                <a:lnTo>
                  <a:pt x="6482285" y="3924299"/>
                </a:lnTo>
                <a:lnTo>
                  <a:pt x="6452112" y="3886199"/>
                </a:lnTo>
                <a:lnTo>
                  <a:pt x="6420170" y="3848099"/>
                </a:lnTo>
                <a:lnTo>
                  <a:pt x="6386460" y="3822699"/>
                </a:lnTo>
                <a:lnTo>
                  <a:pt x="6350981" y="3784599"/>
                </a:lnTo>
                <a:lnTo>
                  <a:pt x="6313734" y="3746499"/>
                </a:lnTo>
                <a:lnTo>
                  <a:pt x="6274718" y="3708399"/>
                </a:lnTo>
                <a:lnTo>
                  <a:pt x="6233934" y="3670299"/>
                </a:lnTo>
                <a:lnTo>
                  <a:pt x="6191381" y="3632199"/>
                </a:lnTo>
                <a:lnTo>
                  <a:pt x="6151337" y="3606799"/>
                </a:lnTo>
                <a:lnTo>
                  <a:pt x="6110914" y="3568699"/>
                </a:lnTo>
                <a:lnTo>
                  <a:pt x="6028969" y="3517899"/>
                </a:lnTo>
                <a:lnTo>
                  <a:pt x="5987471" y="3479799"/>
                </a:lnTo>
                <a:lnTo>
                  <a:pt x="5818224" y="3378199"/>
                </a:lnTo>
                <a:lnTo>
                  <a:pt x="5775154" y="3340099"/>
                </a:lnTo>
                <a:lnTo>
                  <a:pt x="5688182" y="3289299"/>
                </a:lnTo>
                <a:lnTo>
                  <a:pt x="5644302" y="3276599"/>
                </a:lnTo>
                <a:lnTo>
                  <a:pt x="5421397" y="3149599"/>
                </a:lnTo>
                <a:lnTo>
                  <a:pt x="5376192" y="3136899"/>
                </a:lnTo>
                <a:lnTo>
                  <a:pt x="5285247" y="3086099"/>
                </a:lnTo>
                <a:lnTo>
                  <a:pt x="5239529" y="3073399"/>
                </a:lnTo>
                <a:lnTo>
                  <a:pt x="5147656" y="3022599"/>
                </a:lnTo>
                <a:lnTo>
                  <a:pt x="5101523" y="3009899"/>
                </a:lnTo>
                <a:lnTo>
                  <a:pt x="5055274" y="2984499"/>
                </a:lnTo>
                <a:lnTo>
                  <a:pt x="5008919" y="2971799"/>
                </a:lnTo>
                <a:lnTo>
                  <a:pt x="4962471" y="2946399"/>
                </a:lnTo>
                <a:lnTo>
                  <a:pt x="4915939" y="2933699"/>
                </a:lnTo>
                <a:lnTo>
                  <a:pt x="4869335" y="2908299"/>
                </a:lnTo>
                <a:lnTo>
                  <a:pt x="4822670" y="2895599"/>
                </a:lnTo>
                <a:lnTo>
                  <a:pt x="4775955" y="2870199"/>
                </a:lnTo>
                <a:lnTo>
                  <a:pt x="4729201" y="2857499"/>
                </a:lnTo>
                <a:lnTo>
                  <a:pt x="4682418" y="2832099"/>
                </a:lnTo>
                <a:lnTo>
                  <a:pt x="4542012" y="2781299"/>
                </a:lnTo>
                <a:lnTo>
                  <a:pt x="4495226" y="2755899"/>
                </a:lnTo>
                <a:lnTo>
                  <a:pt x="4448468" y="2743199"/>
                </a:lnTo>
                <a:lnTo>
                  <a:pt x="4354148" y="2705099"/>
                </a:lnTo>
                <a:lnTo>
                  <a:pt x="4306492" y="2679699"/>
                </a:lnTo>
                <a:lnTo>
                  <a:pt x="4258788" y="2666999"/>
                </a:lnTo>
                <a:lnTo>
                  <a:pt x="4211046" y="2641599"/>
                </a:lnTo>
                <a:lnTo>
                  <a:pt x="4163274" y="2628899"/>
                </a:lnTo>
                <a:lnTo>
                  <a:pt x="4115480" y="2603499"/>
                </a:lnTo>
                <a:lnTo>
                  <a:pt x="3972061" y="2552699"/>
                </a:lnTo>
                <a:lnTo>
                  <a:pt x="3924271" y="2539999"/>
                </a:lnTo>
                <a:lnTo>
                  <a:pt x="3876504" y="2514599"/>
                </a:lnTo>
                <a:lnTo>
                  <a:pt x="3828769" y="2501899"/>
                </a:lnTo>
                <a:lnTo>
                  <a:pt x="3781074" y="2476499"/>
                </a:lnTo>
                <a:lnTo>
                  <a:pt x="3733429" y="2463799"/>
                </a:lnTo>
                <a:lnTo>
                  <a:pt x="3638320" y="2412999"/>
                </a:lnTo>
                <a:lnTo>
                  <a:pt x="3590875" y="2400299"/>
                </a:lnTo>
                <a:lnTo>
                  <a:pt x="3543514" y="2374899"/>
                </a:lnTo>
                <a:lnTo>
                  <a:pt x="3496247" y="2362199"/>
                </a:lnTo>
                <a:lnTo>
                  <a:pt x="3449082" y="2336799"/>
                </a:lnTo>
                <a:lnTo>
                  <a:pt x="3402027" y="2324099"/>
                </a:lnTo>
                <a:lnTo>
                  <a:pt x="3308286" y="2273299"/>
                </a:lnTo>
                <a:lnTo>
                  <a:pt x="3261617" y="2260599"/>
                </a:lnTo>
                <a:lnTo>
                  <a:pt x="3122520" y="2184399"/>
                </a:lnTo>
                <a:lnTo>
                  <a:pt x="3076488" y="2171699"/>
                </a:lnTo>
                <a:lnTo>
                  <a:pt x="2804407" y="2019299"/>
                </a:lnTo>
                <a:lnTo>
                  <a:pt x="2766909" y="2006599"/>
                </a:lnTo>
                <a:lnTo>
                  <a:pt x="2727405" y="1981199"/>
                </a:lnTo>
                <a:lnTo>
                  <a:pt x="2687022" y="1955799"/>
                </a:lnTo>
                <a:lnTo>
                  <a:pt x="2646886" y="1943099"/>
                </a:lnTo>
                <a:lnTo>
                  <a:pt x="2608122" y="1917699"/>
                </a:lnTo>
                <a:lnTo>
                  <a:pt x="2571857" y="1892299"/>
                </a:lnTo>
                <a:lnTo>
                  <a:pt x="2539215" y="1854199"/>
                </a:lnTo>
                <a:lnTo>
                  <a:pt x="2511324" y="1828799"/>
                </a:lnTo>
                <a:lnTo>
                  <a:pt x="2489310" y="1790699"/>
                </a:lnTo>
                <a:lnTo>
                  <a:pt x="2474296" y="1752599"/>
                </a:lnTo>
                <a:lnTo>
                  <a:pt x="2467411" y="1714499"/>
                </a:lnTo>
                <a:lnTo>
                  <a:pt x="2469780" y="1663699"/>
                </a:lnTo>
                <a:lnTo>
                  <a:pt x="2480949" y="1625599"/>
                </a:lnTo>
                <a:lnTo>
                  <a:pt x="2499394" y="1587499"/>
                </a:lnTo>
                <a:lnTo>
                  <a:pt x="2524228" y="1549399"/>
                </a:lnTo>
                <a:lnTo>
                  <a:pt x="2554563" y="1523999"/>
                </a:lnTo>
                <a:lnTo>
                  <a:pt x="2589511" y="1498599"/>
                </a:lnTo>
                <a:lnTo>
                  <a:pt x="2628185" y="1485899"/>
                </a:lnTo>
                <a:lnTo>
                  <a:pt x="2669697" y="1473199"/>
                </a:lnTo>
                <a:lnTo>
                  <a:pt x="2846373" y="1422399"/>
                </a:lnTo>
                <a:lnTo>
                  <a:pt x="2888761" y="1409699"/>
                </a:lnTo>
                <a:lnTo>
                  <a:pt x="2933281" y="1409699"/>
                </a:lnTo>
                <a:lnTo>
                  <a:pt x="3083829" y="1371599"/>
                </a:lnTo>
                <a:lnTo>
                  <a:pt x="3134085" y="1371599"/>
                </a:lnTo>
                <a:lnTo>
                  <a:pt x="3184378" y="1358899"/>
                </a:lnTo>
                <a:lnTo>
                  <a:pt x="3234709" y="1358899"/>
                </a:lnTo>
                <a:lnTo>
                  <a:pt x="3335486" y="1333499"/>
                </a:lnTo>
                <a:lnTo>
                  <a:pt x="3385933" y="1333499"/>
                </a:lnTo>
                <a:lnTo>
                  <a:pt x="3436421" y="1320799"/>
                </a:lnTo>
                <a:lnTo>
                  <a:pt x="3486948" y="1320799"/>
                </a:lnTo>
                <a:lnTo>
                  <a:pt x="3537517" y="1308099"/>
                </a:lnTo>
                <a:lnTo>
                  <a:pt x="3638778" y="1308099"/>
                </a:lnTo>
                <a:lnTo>
                  <a:pt x="3689471" y="1295399"/>
                </a:lnTo>
                <a:lnTo>
                  <a:pt x="3740208" y="1295399"/>
                </a:lnTo>
                <a:lnTo>
                  <a:pt x="3790987" y="1282699"/>
                </a:lnTo>
                <a:lnTo>
                  <a:pt x="3943590" y="1282699"/>
                </a:lnTo>
                <a:lnTo>
                  <a:pt x="3994547" y="1269999"/>
                </a:lnTo>
                <a:lnTo>
                  <a:pt x="4147695" y="1269999"/>
                </a:lnTo>
                <a:lnTo>
                  <a:pt x="4300647" y="1257299"/>
                </a:lnTo>
                <a:lnTo>
                  <a:pt x="4606552" y="1257299"/>
                </a:lnTo>
                <a:lnTo>
                  <a:pt x="4708520" y="1244599"/>
                </a:lnTo>
                <a:lnTo>
                  <a:pt x="5065403" y="1244599"/>
                </a:lnTo>
                <a:lnTo>
                  <a:pt x="5116385" y="1231899"/>
                </a:lnTo>
                <a:lnTo>
                  <a:pt x="5626182" y="1231899"/>
                </a:lnTo>
                <a:lnTo>
                  <a:pt x="5677158" y="1219199"/>
                </a:lnTo>
                <a:lnTo>
                  <a:pt x="11772615" y="1219199"/>
                </a:lnTo>
                <a:lnTo>
                  <a:pt x="11772615" y="1181099"/>
                </a:lnTo>
                <a:lnTo>
                  <a:pt x="11752687" y="1130299"/>
                </a:lnTo>
                <a:lnTo>
                  <a:pt x="11731514" y="1079499"/>
                </a:lnTo>
                <a:lnTo>
                  <a:pt x="11709146" y="1028699"/>
                </a:lnTo>
                <a:lnTo>
                  <a:pt x="11685606" y="990599"/>
                </a:lnTo>
                <a:lnTo>
                  <a:pt x="11660915" y="939799"/>
                </a:lnTo>
                <a:lnTo>
                  <a:pt x="11635097" y="901699"/>
                </a:lnTo>
                <a:lnTo>
                  <a:pt x="11608172" y="863599"/>
                </a:lnTo>
                <a:lnTo>
                  <a:pt x="11580164" y="812799"/>
                </a:lnTo>
                <a:lnTo>
                  <a:pt x="11551093" y="774699"/>
                </a:lnTo>
                <a:lnTo>
                  <a:pt x="11520982" y="736599"/>
                </a:lnTo>
                <a:lnTo>
                  <a:pt x="11489854" y="711199"/>
                </a:lnTo>
                <a:lnTo>
                  <a:pt x="11457729" y="673099"/>
                </a:lnTo>
                <a:lnTo>
                  <a:pt x="11424631" y="634999"/>
                </a:lnTo>
                <a:lnTo>
                  <a:pt x="11390581" y="609599"/>
                </a:lnTo>
                <a:lnTo>
                  <a:pt x="11355602" y="571499"/>
                </a:lnTo>
                <a:lnTo>
                  <a:pt x="11319714" y="546099"/>
                </a:lnTo>
                <a:lnTo>
                  <a:pt x="11282941" y="507999"/>
                </a:lnTo>
                <a:lnTo>
                  <a:pt x="11245305" y="482599"/>
                </a:lnTo>
                <a:lnTo>
                  <a:pt x="11206827" y="457199"/>
                </a:lnTo>
                <a:lnTo>
                  <a:pt x="11167529" y="431799"/>
                </a:lnTo>
                <a:lnTo>
                  <a:pt x="11127434" y="406399"/>
                </a:lnTo>
                <a:lnTo>
                  <a:pt x="11086564" y="380999"/>
                </a:lnTo>
                <a:lnTo>
                  <a:pt x="11044941" y="368299"/>
                </a:lnTo>
                <a:lnTo>
                  <a:pt x="10959522" y="317499"/>
                </a:lnTo>
                <a:lnTo>
                  <a:pt x="10915770" y="304799"/>
                </a:lnTo>
                <a:lnTo>
                  <a:pt x="10871354" y="279399"/>
                </a:lnTo>
                <a:lnTo>
                  <a:pt x="10780614" y="253999"/>
                </a:lnTo>
                <a:lnTo>
                  <a:pt x="10734334" y="228599"/>
                </a:lnTo>
                <a:lnTo>
                  <a:pt x="10295425" y="114299"/>
                </a:lnTo>
                <a:lnTo>
                  <a:pt x="10245275" y="114299"/>
                </a:lnTo>
                <a:lnTo>
                  <a:pt x="10094412" y="76199"/>
                </a:lnTo>
                <a:lnTo>
                  <a:pt x="10044021" y="76199"/>
                </a:lnTo>
                <a:lnTo>
                  <a:pt x="9943147" y="50799"/>
                </a:lnTo>
                <a:lnTo>
                  <a:pt x="9842218" y="38099"/>
                </a:lnTo>
                <a:lnTo>
                  <a:pt x="9791759" y="25399"/>
                </a:lnTo>
                <a:lnTo>
                  <a:pt x="9741317" y="25399"/>
                </a:lnTo>
                <a:lnTo>
                  <a:pt x="9640527" y="0"/>
                </a:lnTo>
                <a:close/>
              </a:path>
            </a:pathLst>
          </a:custGeom>
          <a:solidFill>
            <a:srgbClr val="E9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929015"/>
            <a:ext cx="20079970" cy="5694680"/>
          </a:xfrm>
          <a:custGeom>
            <a:avLst/>
            <a:gdLst/>
            <a:ahLst/>
            <a:cxnLst/>
            <a:rect l="l" t="t" r="r" b="b"/>
            <a:pathLst>
              <a:path w="20079970" h="5694680">
                <a:moveTo>
                  <a:pt x="20079582" y="0"/>
                </a:moveTo>
                <a:lnTo>
                  <a:pt x="0" y="0"/>
                </a:lnTo>
                <a:lnTo>
                  <a:pt x="0" y="5694153"/>
                </a:lnTo>
                <a:lnTo>
                  <a:pt x="20079582" y="5694153"/>
                </a:lnTo>
                <a:lnTo>
                  <a:pt x="20079582" y="0"/>
                </a:lnTo>
                <a:close/>
              </a:path>
            </a:pathLst>
          </a:custGeom>
          <a:solidFill>
            <a:srgbClr val="316A61"/>
          </a:solidFill>
        </p:spPr>
        <p:txBody>
          <a:bodyPr wrap="square" lIns="0" tIns="0" rIns="0" bIns="0" rtlCol="0"/>
          <a:lstStyle/>
          <a:p>
            <a:endParaRPr lang="pt-BR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590A1470-CCBD-4288-1CA2-936FD7C436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12443" y="472662"/>
            <a:ext cx="10891218" cy="161903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8985"/>
              </a:lnSpc>
              <a:spcBef>
                <a:spcPts val="125"/>
              </a:spcBef>
            </a:pPr>
            <a:r>
              <a:rPr lang="en-US" sz="6600" spc="-10" dirty="0"/>
              <a:t>Jornada do </a:t>
            </a:r>
            <a:r>
              <a:rPr lang="en-US" sz="6600" spc="-10" dirty="0" err="1"/>
              <a:t>Paciente</a:t>
            </a:r>
            <a:endParaRPr sz="6600" spc="-10" dirty="0"/>
          </a:p>
          <a:p>
            <a:pPr marL="163830">
              <a:lnSpc>
                <a:spcPts val="3525"/>
              </a:lnSpc>
            </a:pPr>
            <a:r>
              <a:rPr lang="en-US" sz="2800" b="0" dirty="0">
                <a:latin typeface="Raleway"/>
                <a:cs typeface="Raleway"/>
              </a:rPr>
              <a:t>Manual ONA OPSS 2026</a:t>
            </a:r>
            <a:endParaRPr sz="2800" dirty="0">
              <a:latin typeface="Raleway"/>
              <a:cs typeface="Raleway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CB0F0E-7285-BB8A-15AD-6D0D550A20E6}"/>
              </a:ext>
            </a:extLst>
          </p:cNvPr>
          <p:cNvSpPr txBox="1"/>
          <p:nvPr/>
        </p:nvSpPr>
        <p:spPr>
          <a:xfrm>
            <a:off x="1670050" y="4452277"/>
            <a:ext cx="17065359" cy="4430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"A 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JORNADA DO PACIENTE </a:t>
            </a: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consiste na 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miríade de interações que os pacientes têm com o sistema de saúde, profissionais de saúde (formais e informais) e famílias e amigos e entre si</a:t>
            </a: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. Essas interações 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ocorrem ao longo do tempo e em vários ambientes de saúde, como clínicas e hospitais, e dentro das comunidades</a:t>
            </a: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. As 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interações espaço-temporais e as transições no cuidado vivenciadas por uma pessoa constituem a essência da jornada do paciente</a:t>
            </a: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."</a:t>
            </a:r>
            <a:endParaRPr lang="pt-BR" sz="32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7DF655-864D-A6A7-4354-7187CC4F946F}"/>
              </a:ext>
            </a:extLst>
          </p:cNvPr>
          <p:cNvSpPr txBox="1"/>
          <p:nvPr/>
        </p:nvSpPr>
        <p:spPr>
          <a:xfrm>
            <a:off x="11074834" y="10605906"/>
            <a:ext cx="8982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 err="1">
                <a:effectLst/>
                <a:latin typeface="Century Gothic" panose="020B0502020202020204" pitchFamily="34" charset="0"/>
              </a:rPr>
              <a:t>Carayon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et al. SEIPS 3.0: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Human-Centered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Design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of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the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Patient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Journey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for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Patient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Safety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.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Appl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Ergon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. 2020 </a:t>
            </a:r>
            <a:r>
              <a:rPr lang="pt-BR" sz="1100" dirty="0" err="1">
                <a:effectLst/>
                <a:latin typeface="Century Gothic" panose="020B0502020202020204" pitchFamily="34" charset="0"/>
              </a:rPr>
              <a:t>April</a:t>
            </a:r>
            <a:r>
              <a:rPr lang="pt-BR" sz="1100" dirty="0">
                <a:effectLst/>
                <a:latin typeface="Century Gothic" panose="020B0502020202020204" pitchFamily="34" charset="0"/>
              </a:rPr>
              <a:t> ; 84: 103033. doi:10.1016/j.apergo.2019.103033 </a:t>
            </a:r>
          </a:p>
          <a:p>
            <a:endParaRPr lang="pt-BR" sz="1100" dirty="0">
              <a:effectLst/>
              <a:latin typeface="Century Gothic" panose="020B0502020202020204" pitchFamily="34" charset="0"/>
            </a:endParaRPr>
          </a:p>
          <a:p>
            <a:r>
              <a:rPr lang="pt-BR" sz="1100" dirty="0">
                <a:effectLst/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41015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16656</TotalTime>
  <Words>3396</Words>
  <Application>Microsoft Office PowerPoint</Application>
  <PresentationFormat>Personalizar</PresentationFormat>
  <Paragraphs>301</Paragraphs>
  <Slides>28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41" baseType="lpstr">
      <vt:lpstr>Abadi</vt:lpstr>
      <vt:lpstr>Acherus Grotesque</vt:lpstr>
      <vt:lpstr>Acherus Grotesque Bold</vt:lpstr>
      <vt:lpstr>Arial</vt:lpstr>
      <vt:lpstr>Calibri</vt:lpstr>
      <vt:lpstr>Century Gothic</vt:lpstr>
      <vt:lpstr>Google Sans Text</vt:lpstr>
      <vt:lpstr>Raleway</vt:lpstr>
      <vt:lpstr>Raleway Black</vt:lpstr>
      <vt:lpstr>Segoe UI Web (West European)</vt:lpstr>
      <vt:lpstr>Times New Roman</vt:lpstr>
      <vt:lpstr>Office Theme</vt:lpstr>
      <vt:lpstr>Office Theme</vt:lpstr>
      <vt:lpstr>Apresentação do PowerPoint</vt:lpstr>
      <vt:lpstr>Jornada do Paciente Manual ONA OPSS 2026</vt:lpstr>
      <vt:lpstr>Jornada do Paciente Manual ONA OPSS 2026</vt:lpstr>
      <vt:lpstr>Jornada do Paciente Manual ONA OPSS 2026</vt:lpstr>
      <vt:lpstr>Apresentação do PowerPoint</vt:lpstr>
      <vt:lpstr>Apresentação do PowerPoint</vt:lpstr>
      <vt:lpstr>Apresentação do PowerPoint</vt:lpstr>
      <vt:lpstr>Apresentação do PowerPoint</vt:lpstr>
      <vt:lpstr>Jornada do Paciente Manual ONA OPSS 2026</vt:lpstr>
      <vt:lpstr>Jornada do Paciente Manual ONA OPSS 2026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Ona</dc:title>
  <dc:creator>certificacao tecnica</dc:creator>
  <cp:lastModifiedBy>gilvane.lolato</cp:lastModifiedBy>
  <cp:revision>151</cp:revision>
  <cp:lastPrinted>2025-09-23T16:14:49Z</cp:lastPrinted>
  <dcterms:created xsi:type="dcterms:W3CDTF">2024-04-16T19:06:54Z</dcterms:created>
  <dcterms:modified xsi:type="dcterms:W3CDTF">2025-09-23T19:46:51Z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2024-04-16T00:00:00Z</vt:filetime>
  </property>
  <property fmtid="{D5CDD505-2E9C-101B-9397-08002B2CF9AE}" pid="3" name="Creator">
    <vt:lpwstr>Adobe Illustrator 28.4 (Windows)</vt:lpwstr>
  </property>
  <property fmtid="{D5CDD505-2E9C-101B-9397-08002B2CF9AE}" pid="4" name="GTS_PDFXVersion">
    <vt:lpwstr>PDF/X-4</vt:lpwstr>
  </property>
  <property fmtid="{D5CDD505-2E9C-101B-9397-08002B2CF9AE}" pid="5" name="LastSaved">
    <vt:filetime>2024-04-16T00:00:00Z</vt:filetime>
  </property>
  <property fmtid="{D5CDD505-2E9C-101B-9397-08002B2CF9AE}" pid="6" name="Producer">
    <vt:lpwstr>Adobe PDF library 17.00</vt:lpwstr>
  </property>
</Properties>
</file>